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5" r:id="rId2"/>
    <p:sldId id="286" r:id="rId3"/>
    <p:sldId id="287" r:id="rId4"/>
    <p:sldId id="288" r:id="rId5"/>
    <p:sldId id="274" r:id="rId6"/>
    <p:sldId id="256" r:id="rId7"/>
    <p:sldId id="257" r:id="rId8"/>
    <p:sldId id="258" r:id="rId9"/>
    <p:sldId id="259" r:id="rId10"/>
    <p:sldId id="260" r:id="rId11"/>
    <p:sldId id="280" r:id="rId12"/>
    <p:sldId id="281" r:id="rId13"/>
    <p:sldId id="282" r:id="rId14"/>
    <p:sldId id="283" r:id="rId15"/>
    <p:sldId id="284" r:id="rId16"/>
    <p:sldId id="261" r:id="rId17"/>
    <p:sldId id="285" r:id="rId18"/>
    <p:sldId id="262" r:id="rId19"/>
    <p:sldId id="263" r:id="rId20"/>
    <p:sldId id="264" r:id="rId21"/>
    <p:sldId id="266" r:id="rId22"/>
    <p:sldId id="289" r:id="rId23"/>
    <p:sldId id="290" r:id="rId24"/>
    <p:sldId id="267" r:id="rId25"/>
  </p:sldIdLst>
  <p:sldSz cx="9906000" cy="6858000" type="A4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6" d="100"/>
          <a:sy n="86" d="100"/>
        </p:scale>
        <p:origin x="762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38250" y="1122363"/>
            <a:ext cx="74295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7CF597-CA1A-4A16-B4D0-1E8B2CE110EA}" type="datetimeFigureOut">
              <a:rPr lang="en-US" smtClean="0"/>
              <a:t>12/20/2019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89FE7-297B-419C-8087-65B8728A40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09905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7CF597-CA1A-4A16-B4D0-1E8B2CE110EA}" type="datetimeFigureOut">
              <a:rPr lang="en-US" smtClean="0"/>
              <a:t>12/20/2019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89FE7-297B-419C-8087-65B8728A40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74858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1" y="365125"/>
            <a:ext cx="2135981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7" y="365125"/>
            <a:ext cx="6284119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7CF597-CA1A-4A16-B4D0-1E8B2CE110EA}" type="datetimeFigureOut">
              <a:rPr lang="en-US" smtClean="0"/>
              <a:t>12/20/2019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89FE7-297B-419C-8087-65B8728A40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63217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7CF597-CA1A-4A16-B4D0-1E8B2CE110EA}" type="datetimeFigureOut">
              <a:rPr lang="en-US" smtClean="0"/>
              <a:t>12/20/2019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89FE7-297B-419C-8087-65B8728A40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9530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8" y="1709739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8" y="4589464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7CF597-CA1A-4A16-B4D0-1E8B2CE110EA}" type="datetimeFigureOut">
              <a:rPr lang="en-US" smtClean="0"/>
              <a:t>12/20/2019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89FE7-297B-419C-8087-65B8728A40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02652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7CF597-CA1A-4A16-B4D0-1E8B2CE110EA}" type="datetimeFigureOut">
              <a:rPr lang="en-US" smtClean="0"/>
              <a:t>12/20/2019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89FE7-297B-419C-8087-65B8728A40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72753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6"/>
            <a:ext cx="8543925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8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8" y="2505075"/>
            <a:ext cx="4190702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7CF597-CA1A-4A16-B4D0-1E8B2CE110EA}" type="datetimeFigureOut">
              <a:rPr lang="en-US" smtClean="0"/>
              <a:t>12/20/2019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89FE7-297B-419C-8087-65B8728A40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16593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7CF597-CA1A-4A16-B4D0-1E8B2CE110EA}" type="datetimeFigureOut">
              <a:rPr lang="en-US" smtClean="0"/>
              <a:t>12/20/2019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89FE7-297B-419C-8087-65B8728A40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53065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7CF597-CA1A-4A16-B4D0-1E8B2CE110EA}" type="datetimeFigureOut">
              <a:rPr lang="en-US" smtClean="0"/>
              <a:t>12/20/2019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89FE7-297B-419C-8087-65B8728A40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32812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6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7CF597-CA1A-4A16-B4D0-1E8B2CE110EA}" type="datetimeFigureOut">
              <a:rPr lang="en-US" smtClean="0"/>
              <a:t>12/20/2019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89FE7-297B-419C-8087-65B8728A40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46186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211340" y="987426"/>
            <a:ext cx="5014913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7CF597-CA1A-4A16-B4D0-1E8B2CE110EA}" type="datetimeFigureOut">
              <a:rPr lang="en-US" smtClean="0"/>
              <a:t>12/20/2019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89FE7-297B-419C-8087-65B8728A40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98090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6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1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7CF597-CA1A-4A16-B4D0-1E8B2CE110EA}" type="datetimeFigureOut">
              <a:rPr lang="en-US" smtClean="0"/>
              <a:t>12/20/2019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1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1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E89FE7-297B-419C-8087-65B8728A40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24855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6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g"/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g"/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5.jp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g"/><Relationship Id="rId2" Type="http://schemas.openxmlformats.org/officeDocument/2006/relationships/image" Target="../media/image56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8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jpg"/><Relationship Id="rId5" Type="http://schemas.openxmlformats.org/officeDocument/2006/relationships/image" Target="../media/image11.jpg"/><Relationship Id="rId4" Type="http://schemas.openxmlformats.org/officeDocument/2006/relationships/image" Target="../media/image10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emf"/><Relationship Id="rId4" Type="http://schemas.openxmlformats.org/officeDocument/2006/relationships/image" Target="../media/image1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3.png"/><Relationship Id="rId4" Type="http://schemas.openxmlformats.org/officeDocument/2006/relationships/image" Target="../media/image22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304370" y="740897"/>
            <a:ext cx="14608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2400" dirty="0" smtClean="0">
                <a:solidFill>
                  <a:schemeClr val="bg1"/>
                </a:solidFill>
                <a:latin typeface="Bahij Titr" panose="02040703060201020203" pitchFamily="18" charset="-78"/>
                <a:cs typeface="Bahij Titr" panose="02040703060201020203" pitchFamily="18" charset="-78"/>
              </a:rPr>
              <a:t>انواع سبک ها</a:t>
            </a:r>
            <a:endParaRPr lang="en-US" sz="2400" dirty="0">
              <a:solidFill>
                <a:schemeClr val="bg1"/>
              </a:solidFill>
              <a:latin typeface="Bahij Titr" panose="02040703060201020203" pitchFamily="18" charset="-78"/>
              <a:cs typeface="Bahij Titr" panose="02040703060201020203" pitchFamily="18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408020" y="956784"/>
            <a:ext cx="19737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2800" dirty="0" smtClean="0">
                <a:solidFill>
                  <a:schemeClr val="bg1"/>
                </a:solidFill>
                <a:latin typeface="rahrovan" panose="020B0506030804020204" pitchFamily="34" charset="-78"/>
                <a:cs typeface="rahrovan" panose="020B0506030804020204" pitchFamily="34" charset="-78"/>
              </a:rPr>
              <a:t>روستیک</a:t>
            </a:r>
            <a:endParaRPr lang="en-US" sz="2800" dirty="0">
              <a:solidFill>
                <a:schemeClr val="bg1"/>
              </a:solidFill>
              <a:latin typeface="rahrovan" panose="020B0506030804020204" pitchFamily="34" charset="-78"/>
              <a:cs typeface="rahrovan" panose="020B0506030804020204" pitchFamily="34" charset="-78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-2352908" y="1502738"/>
            <a:ext cx="11942955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fa-IR" sz="1600" b="0" i="0" dirty="0" smtClean="0">
                <a:solidFill>
                  <a:schemeClr val="bg1"/>
                </a:solidFill>
                <a:effectLst/>
                <a:latin typeface="iransans" panose="020B0506030804020204" pitchFamily="34" charset="-78"/>
                <a:cs typeface="iransans" panose="020B0506030804020204" pitchFamily="34" charset="-78"/>
              </a:rPr>
              <a:t>تعریف: روستیک، کلمه‌ای لاتین بوده و در لغت به معنی روستا ترجمه می‌شود. </a:t>
            </a:r>
          </a:p>
          <a:p>
            <a:pPr algn="r"/>
            <a:endParaRPr lang="fa-IR" sz="1600" dirty="0">
              <a:solidFill>
                <a:schemeClr val="bg1"/>
              </a:solidFill>
              <a:latin typeface="iransans" panose="020B0506030804020204" pitchFamily="34" charset="-78"/>
              <a:cs typeface="iransans" panose="020B0506030804020204" pitchFamily="34" charset="-78"/>
            </a:endParaRPr>
          </a:p>
          <a:p>
            <a:pPr algn="r"/>
            <a:r>
              <a:rPr lang="fa-IR" sz="1600" b="0" i="0" dirty="0" smtClean="0">
                <a:solidFill>
                  <a:schemeClr val="bg1"/>
                </a:solidFill>
                <a:effectLst/>
                <a:latin typeface="iransans" panose="020B0506030804020204" pitchFamily="34" charset="-78"/>
                <a:cs typeface="iransans" panose="020B0506030804020204" pitchFamily="34" charset="-78"/>
              </a:rPr>
              <a:t>روستیک استایل به معنی سبک روستایی برگردان می‌شود. اما روستیک در معنی معماری دو تعریف جداگانه دارد.</a:t>
            </a:r>
          </a:p>
          <a:p>
            <a:pPr algn="r"/>
            <a:endParaRPr lang="fa-IR" sz="1600" b="0" i="0" dirty="0" smtClean="0">
              <a:solidFill>
                <a:schemeClr val="bg1"/>
              </a:solidFill>
              <a:effectLst/>
              <a:latin typeface="iransans" panose="020B0506030804020204" pitchFamily="34" charset="-78"/>
              <a:cs typeface="iransans" panose="020B0506030804020204" pitchFamily="34" charset="-78"/>
            </a:endParaRPr>
          </a:p>
          <a:p>
            <a:pPr algn="r"/>
            <a:r>
              <a:rPr lang="fa-IR" sz="1600" b="0" i="0" dirty="0" smtClean="0">
                <a:solidFill>
                  <a:schemeClr val="bg1"/>
                </a:solidFill>
                <a:effectLst/>
                <a:latin typeface="iransans" panose="020B0506030804020204" pitchFamily="34" charset="-78"/>
                <a:cs typeface="iransans" panose="020B0506030804020204" pitchFamily="34" charset="-78"/>
              </a:rPr>
              <a:t>یک: روستیک، یک روش سنگ تراشی بوده است که عمدتاً در معماری رنسانس مورد استفاده قرار می‌گرفته است.</a:t>
            </a:r>
          </a:p>
          <a:p>
            <a:pPr algn="r"/>
            <a:endParaRPr lang="fa-IR" sz="1600" b="0" i="0" dirty="0" smtClean="0">
              <a:solidFill>
                <a:schemeClr val="bg1"/>
              </a:solidFill>
              <a:effectLst/>
              <a:latin typeface="iransans" panose="020B0506030804020204" pitchFamily="34" charset="-78"/>
              <a:cs typeface="iransans" panose="020B0506030804020204" pitchFamily="34" charset="-78"/>
            </a:endParaRPr>
          </a:p>
          <a:p>
            <a:pPr algn="r"/>
            <a:r>
              <a:rPr lang="fa-IR" sz="1600" b="0" i="0" dirty="0" smtClean="0">
                <a:solidFill>
                  <a:schemeClr val="bg1"/>
                </a:solidFill>
                <a:effectLst/>
                <a:latin typeface="iransans" panose="020B0506030804020204" pitchFamily="34" charset="-78"/>
                <a:cs typeface="iransans" panose="020B0506030804020204" pitchFamily="34" charset="-78"/>
              </a:rPr>
              <a:t>دو: یک سبک معماری غیر رسمی در ایالات متحده و کانادا بوده که تغییرات گسترده‌ای را به خود دیده است.</a:t>
            </a:r>
            <a:endParaRPr lang="fa-IR" sz="1600" b="0" i="0" dirty="0">
              <a:solidFill>
                <a:schemeClr val="bg1"/>
              </a:solidFill>
              <a:effectLst/>
              <a:latin typeface="iransans" panose="020B0506030804020204" pitchFamily="34" charset="-78"/>
              <a:cs typeface="iransans" panose="020B0506030804020204" pitchFamily="34" charset="-78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0713" y="3450190"/>
            <a:ext cx="2495871" cy="31065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5278" y="3450191"/>
            <a:ext cx="2419816" cy="30280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178419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315522" y="836342"/>
            <a:ext cx="20072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2800" dirty="0" smtClean="0">
                <a:solidFill>
                  <a:schemeClr val="bg1"/>
                </a:solidFill>
                <a:latin typeface="Aviny" panose="020B0506030804020204" pitchFamily="34" charset="-78"/>
                <a:cs typeface="Aviny" panose="020B0506030804020204" pitchFamily="34" charset="-78"/>
              </a:rPr>
              <a:t>لوازم آشپزخانه</a:t>
            </a:r>
            <a:endParaRPr lang="en-US" sz="2800" dirty="0">
              <a:solidFill>
                <a:schemeClr val="bg1"/>
              </a:solidFill>
              <a:latin typeface="Aviny" panose="020B0506030804020204" pitchFamily="34" charset="-78"/>
              <a:cs typeface="Aviny" panose="020B0506030804020204" pitchFamily="34" charset="-78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1448618"/>
            <a:ext cx="91440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2800" dirty="0" smtClean="0">
                <a:solidFill>
                  <a:srgbClr val="FF0000"/>
                </a:solidFill>
                <a:latin typeface="Aviny" panose="020B0506030804020204" pitchFamily="34" charset="-78"/>
                <a:cs typeface="Aviny" panose="020B0506030804020204" pitchFamily="34" charset="-78"/>
              </a:rPr>
              <a:t>گاز</a:t>
            </a:r>
            <a:r>
              <a:rPr lang="fa-IR" sz="2800" dirty="0" smtClean="0">
                <a:solidFill>
                  <a:srgbClr val="FFC000"/>
                </a:solidFill>
                <a:latin typeface="Aviny" panose="020B0506030804020204" pitchFamily="34" charset="-78"/>
                <a:cs typeface="Aviny" panose="020B0506030804020204" pitchFamily="34" charset="-78"/>
              </a:rPr>
              <a:t>-سینک ظرفشویی-یخچال-ماشین لباس شویی-ماشین ظرفشویی-فر-ماکروفر-هود</a:t>
            </a:r>
            <a:endParaRPr lang="en-US" sz="2800" dirty="0">
              <a:solidFill>
                <a:srgbClr val="FFC000"/>
              </a:solidFill>
              <a:latin typeface="Aviny" panose="020B0506030804020204" pitchFamily="34" charset="-78"/>
              <a:cs typeface="Aviny" panose="020B0506030804020204" pitchFamily="34" charset="-78"/>
            </a:endParaRPr>
          </a:p>
        </p:txBody>
      </p:sp>
      <p:cxnSp>
        <p:nvCxnSpPr>
          <p:cNvPr id="5" name="Straight Arrow Connector 4"/>
          <p:cNvCxnSpPr/>
          <p:nvPr/>
        </p:nvCxnSpPr>
        <p:spPr>
          <a:xfrm flipH="1">
            <a:off x="3010829" y="2548277"/>
            <a:ext cx="802888" cy="1432708"/>
          </a:xfrm>
          <a:prstGeom prst="straightConnector1">
            <a:avLst/>
          </a:prstGeom>
          <a:ln w="28575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3356516" y="2003128"/>
            <a:ext cx="200721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200" dirty="0" smtClean="0">
                <a:solidFill>
                  <a:srgbClr val="FFC000"/>
                </a:solidFill>
                <a:latin typeface="Aviny" panose="020B0506030804020204" pitchFamily="34" charset="-78"/>
                <a:cs typeface="Aviny" panose="020B0506030804020204" pitchFamily="34" charset="-78"/>
              </a:rPr>
              <a:t>مبله</a:t>
            </a:r>
            <a:endParaRPr lang="en-US" sz="3200" dirty="0">
              <a:solidFill>
                <a:srgbClr val="FFC000"/>
              </a:solidFill>
              <a:latin typeface="Aviny" panose="020B0506030804020204" pitchFamily="34" charset="-78"/>
              <a:cs typeface="Aviny" panose="020B0506030804020204" pitchFamily="34" charset="-78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112" y="4106171"/>
            <a:ext cx="2254404" cy="2163865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6222383" y="2060894"/>
            <a:ext cx="200721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200" dirty="0" smtClean="0">
                <a:solidFill>
                  <a:srgbClr val="FFC000"/>
                </a:solidFill>
                <a:latin typeface="Aviny" panose="020B0506030804020204" pitchFamily="34" charset="-78"/>
                <a:cs typeface="Aviny" panose="020B0506030804020204" pitchFamily="34" charset="-78"/>
              </a:rPr>
              <a:t>توکار-صفحه ای</a:t>
            </a:r>
            <a:endParaRPr lang="en-US" sz="3200" dirty="0">
              <a:solidFill>
                <a:srgbClr val="FFC000"/>
              </a:solidFill>
              <a:latin typeface="Aviny" panose="020B0506030804020204" pitchFamily="34" charset="-78"/>
              <a:cs typeface="Aviny" panose="020B0506030804020204" pitchFamily="34" charset="-78"/>
            </a:endParaRPr>
          </a:p>
        </p:txBody>
      </p:sp>
      <p:cxnSp>
        <p:nvCxnSpPr>
          <p:cNvPr id="12" name="Straight Arrow Connector 11"/>
          <p:cNvCxnSpPr/>
          <p:nvPr/>
        </p:nvCxnSpPr>
        <p:spPr>
          <a:xfrm flipH="1">
            <a:off x="6423104" y="2548277"/>
            <a:ext cx="802888" cy="1432708"/>
          </a:xfrm>
          <a:prstGeom prst="straightConnector1">
            <a:avLst/>
          </a:prstGeom>
          <a:ln w="28575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Picture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2383" y="4106171"/>
            <a:ext cx="2163865" cy="21638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3887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8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315522" y="836342"/>
            <a:ext cx="20072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2800" dirty="0" smtClean="0">
                <a:solidFill>
                  <a:schemeClr val="bg1"/>
                </a:solidFill>
                <a:latin typeface="Aviny" panose="020B0506030804020204" pitchFamily="34" charset="-78"/>
                <a:cs typeface="Aviny" panose="020B0506030804020204" pitchFamily="34" charset="-78"/>
              </a:rPr>
              <a:t>لوازم آشپزخانه</a:t>
            </a:r>
            <a:endParaRPr lang="en-US" sz="2800" dirty="0">
              <a:solidFill>
                <a:schemeClr val="bg1"/>
              </a:solidFill>
              <a:latin typeface="Aviny" panose="020B0506030804020204" pitchFamily="34" charset="-78"/>
              <a:cs typeface="Aviny" panose="020B0506030804020204" pitchFamily="34" charset="-78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1448618"/>
            <a:ext cx="91440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2800" dirty="0" smtClean="0">
                <a:solidFill>
                  <a:srgbClr val="FFC000"/>
                </a:solidFill>
                <a:latin typeface="Aviny" panose="020B0506030804020204" pitchFamily="34" charset="-78"/>
                <a:cs typeface="Aviny" panose="020B0506030804020204" pitchFamily="34" charset="-78"/>
              </a:rPr>
              <a:t>گاز-</a:t>
            </a:r>
            <a:r>
              <a:rPr lang="fa-IR" sz="2800" dirty="0" smtClean="0">
                <a:solidFill>
                  <a:srgbClr val="FF0000"/>
                </a:solidFill>
                <a:latin typeface="Aviny" panose="020B0506030804020204" pitchFamily="34" charset="-78"/>
                <a:cs typeface="Aviny" panose="020B0506030804020204" pitchFamily="34" charset="-78"/>
              </a:rPr>
              <a:t>سینک</a:t>
            </a:r>
            <a:r>
              <a:rPr lang="fa-IR" sz="2800" dirty="0" smtClean="0">
                <a:solidFill>
                  <a:srgbClr val="FFC000"/>
                </a:solidFill>
                <a:latin typeface="Aviny" panose="020B0506030804020204" pitchFamily="34" charset="-78"/>
                <a:cs typeface="Aviny" panose="020B0506030804020204" pitchFamily="34" charset="-78"/>
              </a:rPr>
              <a:t> </a:t>
            </a:r>
            <a:r>
              <a:rPr lang="fa-IR" sz="2800" dirty="0" smtClean="0">
                <a:solidFill>
                  <a:srgbClr val="FF0000"/>
                </a:solidFill>
                <a:latin typeface="Aviny" panose="020B0506030804020204" pitchFamily="34" charset="-78"/>
                <a:cs typeface="Aviny" panose="020B0506030804020204" pitchFamily="34" charset="-78"/>
              </a:rPr>
              <a:t>ظرفشویی</a:t>
            </a:r>
            <a:r>
              <a:rPr lang="fa-IR" sz="2800" dirty="0" smtClean="0">
                <a:solidFill>
                  <a:srgbClr val="FFC000"/>
                </a:solidFill>
                <a:latin typeface="Aviny" panose="020B0506030804020204" pitchFamily="34" charset="-78"/>
                <a:cs typeface="Aviny" panose="020B0506030804020204" pitchFamily="34" charset="-78"/>
              </a:rPr>
              <a:t>-یخچال-ماشین لباس شویی-ماشین ظرفشویی-فر-ماکروفر-هود</a:t>
            </a:r>
            <a:endParaRPr lang="en-US" sz="2800" dirty="0">
              <a:solidFill>
                <a:srgbClr val="FFC000"/>
              </a:solidFill>
              <a:latin typeface="Aviny" panose="020B0506030804020204" pitchFamily="34" charset="-78"/>
              <a:cs typeface="Aviny" panose="020B0506030804020204" pitchFamily="34" charset="-78"/>
            </a:endParaRPr>
          </a:p>
        </p:txBody>
      </p:sp>
      <p:cxnSp>
        <p:nvCxnSpPr>
          <p:cNvPr id="5" name="Straight Arrow Connector 4"/>
          <p:cNvCxnSpPr/>
          <p:nvPr/>
        </p:nvCxnSpPr>
        <p:spPr>
          <a:xfrm>
            <a:off x="1817649" y="2645669"/>
            <a:ext cx="747131" cy="1335316"/>
          </a:xfrm>
          <a:prstGeom prst="straightConnector1">
            <a:avLst/>
          </a:prstGeom>
          <a:ln w="28575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1204330" y="2060894"/>
            <a:ext cx="200721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200" dirty="0" smtClean="0">
                <a:solidFill>
                  <a:srgbClr val="FFC000"/>
                </a:solidFill>
                <a:latin typeface="Aviny" panose="020B0506030804020204" pitchFamily="34" charset="-78"/>
                <a:cs typeface="Aviny" panose="020B0506030804020204" pitchFamily="34" charset="-78"/>
              </a:rPr>
              <a:t>زیرسنگی</a:t>
            </a:r>
            <a:endParaRPr lang="en-US" sz="3200" dirty="0">
              <a:solidFill>
                <a:srgbClr val="FFC000"/>
              </a:solidFill>
              <a:latin typeface="Aviny" panose="020B0506030804020204" pitchFamily="34" charset="-78"/>
              <a:cs typeface="Aviny" panose="020B0506030804020204" pitchFamily="34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824548" y="2060894"/>
            <a:ext cx="200721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200" dirty="0" smtClean="0">
                <a:solidFill>
                  <a:srgbClr val="FFC000"/>
                </a:solidFill>
                <a:latin typeface="Aviny" panose="020B0506030804020204" pitchFamily="34" charset="-78"/>
                <a:cs typeface="Aviny" panose="020B0506030804020204" pitchFamily="34" charset="-78"/>
              </a:rPr>
              <a:t>توکار</a:t>
            </a:r>
            <a:endParaRPr lang="en-US" sz="3200" dirty="0">
              <a:solidFill>
                <a:srgbClr val="FFC000"/>
              </a:solidFill>
              <a:latin typeface="Aviny" panose="020B0506030804020204" pitchFamily="34" charset="-78"/>
              <a:cs typeface="Aviny" panose="020B0506030804020204" pitchFamily="34" charset="-78"/>
            </a:endParaRPr>
          </a:p>
        </p:txBody>
      </p:sp>
      <p:cxnSp>
        <p:nvCxnSpPr>
          <p:cNvPr id="12" name="Straight Arrow Connector 11"/>
          <p:cNvCxnSpPr/>
          <p:nvPr/>
        </p:nvCxnSpPr>
        <p:spPr>
          <a:xfrm flipH="1">
            <a:off x="6423104" y="2548277"/>
            <a:ext cx="802888" cy="1432708"/>
          </a:xfrm>
          <a:prstGeom prst="straightConnector1">
            <a:avLst/>
          </a:prstGeom>
          <a:ln w="28575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9131" y="4125951"/>
            <a:ext cx="2373351" cy="2373351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000" y="4066478"/>
            <a:ext cx="2410522" cy="2410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7737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315522" y="836342"/>
            <a:ext cx="20072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2800" dirty="0" smtClean="0">
                <a:solidFill>
                  <a:schemeClr val="bg1"/>
                </a:solidFill>
                <a:latin typeface="Aviny" panose="020B0506030804020204" pitchFamily="34" charset="-78"/>
                <a:cs typeface="Aviny" panose="020B0506030804020204" pitchFamily="34" charset="-78"/>
              </a:rPr>
              <a:t>لوازم آشپزخانه</a:t>
            </a:r>
            <a:endParaRPr lang="en-US" sz="2800" dirty="0">
              <a:solidFill>
                <a:schemeClr val="bg1"/>
              </a:solidFill>
              <a:latin typeface="Aviny" panose="020B0506030804020204" pitchFamily="34" charset="-78"/>
              <a:cs typeface="Aviny" panose="020B0506030804020204" pitchFamily="34" charset="-78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1448618"/>
            <a:ext cx="91440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2800" dirty="0" smtClean="0">
                <a:solidFill>
                  <a:srgbClr val="FFC000"/>
                </a:solidFill>
                <a:latin typeface="Aviny" panose="020B0506030804020204" pitchFamily="34" charset="-78"/>
                <a:cs typeface="Aviny" panose="020B0506030804020204" pitchFamily="34" charset="-78"/>
              </a:rPr>
              <a:t>گاز-سینک ظرفشویی-یخچال-ماشین لباس شویی-ماشین ظرفشویی-فر-ماکروفر-</a:t>
            </a:r>
            <a:r>
              <a:rPr lang="fa-IR" sz="2800" dirty="0" smtClean="0">
                <a:solidFill>
                  <a:srgbClr val="FF0000"/>
                </a:solidFill>
                <a:latin typeface="Aviny" panose="020B0506030804020204" pitchFamily="34" charset="-78"/>
                <a:cs typeface="Aviny" panose="020B0506030804020204" pitchFamily="34" charset="-78"/>
              </a:rPr>
              <a:t>هود</a:t>
            </a:r>
            <a:endParaRPr lang="en-US" sz="2800" dirty="0">
              <a:solidFill>
                <a:srgbClr val="FF0000"/>
              </a:solidFill>
              <a:latin typeface="Aviny" panose="020B0506030804020204" pitchFamily="34" charset="-78"/>
              <a:cs typeface="Aviny" panose="020B0506030804020204" pitchFamily="34" charset="-78"/>
            </a:endParaRPr>
          </a:p>
        </p:txBody>
      </p:sp>
      <p:cxnSp>
        <p:nvCxnSpPr>
          <p:cNvPr id="5" name="Straight Arrow Connector 4"/>
          <p:cNvCxnSpPr/>
          <p:nvPr/>
        </p:nvCxnSpPr>
        <p:spPr>
          <a:xfrm>
            <a:off x="7025271" y="2587903"/>
            <a:ext cx="613314" cy="880126"/>
          </a:xfrm>
          <a:prstGeom prst="straightConnector1">
            <a:avLst/>
          </a:prstGeom>
          <a:ln w="28575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4159404" y="2192181"/>
            <a:ext cx="26762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2400" dirty="0" smtClean="0">
                <a:solidFill>
                  <a:srgbClr val="FFC000"/>
                </a:solidFill>
                <a:latin typeface="Aviny" panose="020B0506030804020204" pitchFamily="34" charset="-78"/>
                <a:cs typeface="Aviny" panose="020B0506030804020204" pitchFamily="34" charset="-78"/>
              </a:rPr>
              <a:t>مخفی(زیرکابینتی)</a:t>
            </a:r>
            <a:endParaRPr lang="en-US" sz="2400" dirty="0">
              <a:solidFill>
                <a:srgbClr val="FFC000"/>
              </a:solidFill>
              <a:latin typeface="Aviny" panose="020B0506030804020204" pitchFamily="34" charset="-78"/>
              <a:cs typeface="Aviny" panose="020B0506030804020204" pitchFamily="34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389652" y="2178651"/>
            <a:ext cx="20072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2400" dirty="0" smtClean="0">
                <a:solidFill>
                  <a:srgbClr val="FFC000"/>
                </a:solidFill>
                <a:latin typeface="Aviny" panose="020B0506030804020204" pitchFamily="34" charset="-78"/>
                <a:cs typeface="Aviny" panose="020B0506030804020204" pitchFamily="34" charset="-78"/>
              </a:rPr>
              <a:t>شومینه ای</a:t>
            </a:r>
            <a:endParaRPr lang="en-US" sz="2400" dirty="0">
              <a:solidFill>
                <a:srgbClr val="FFC000"/>
              </a:solidFill>
              <a:latin typeface="Aviny" panose="020B0506030804020204" pitchFamily="34" charset="-78"/>
              <a:cs typeface="Aviny" panose="020B0506030804020204" pitchFamily="34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95" y="3646448"/>
            <a:ext cx="2743200" cy="27432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0667" y="3646448"/>
            <a:ext cx="2600093" cy="2743200"/>
          </a:xfrm>
          <a:prstGeom prst="rect">
            <a:avLst/>
          </a:prstGeom>
        </p:spPr>
      </p:pic>
      <p:cxnSp>
        <p:nvCxnSpPr>
          <p:cNvPr id="13" name="Straight Arrow Connector 12"/>
          <p:cNvCxnSpPr/>
          <p:nvPr/>
        </p:nvCxnSpPr>
        <p:spPr>
          <a:xfrm>
            <a:off x="5067303" y="2710084"/>
            <a:ext cx="0" cy="814183"/>
          </a:xfrm>
          <a:prstGeom prst="straightConnector1">
            <a:avLst/>
          </a:prstGeom>
          <a:ln w="28575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1260092" y="2178507"/>
            <a:ext cx="26762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2400" dirty="0" smtClean="0">
                <a:solidFill>
                  <a:srgbClr val="FFC000"/>
                </a:solidFill>
                <a:latin typeface="Aviny" panose="020B0506030804020204" pitchFamily="34" charset="-78"/>
                <a:cs typeface="Aviny" panose="020B0506030804020204" pitchFamily="34" charset="-78"/>
              </a:rPr>
              <a:t>جزیره ای</a:t>
            </a:r>
            <a:endParaRPr lang="en-US" sz="2400" dirty="0">
              <a:solidFill>
                <a:srgbClr val="FFC000"/>
              </a:solidFill>
              <a:latin typeface="Aviny" panose="020B0506030804020204" pitchFamily="34" charset="-78"/>
              <a:cs typeface="Aviny" panose="020B0506030804020204" pitchFamily="34" charset="-78"/>
            </a:endParaRPr>
          </a:p>
        </p:txBody>
      </p:sp>
      <p:cxnSp>
        <p:nvCxnSpPr>
          <p:cNvPr id="18" name="Straight Arrow Connector 17"/>
          <p:cNvCxnSpPr/>
          <p:nvPr/>
        </p:nvCxnSpPr>
        <p:spPr>
          <a:xfrm>
            <a:off x="1706135" y="2710084"/>
            <a:ext cx="0" cy="814183"/>
          </a:xfrm>
          <a:prstGeom prst="straightConnector1">
            <a:avLst/>
          </a:prstGeom>
          <a:ln w="28575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Picture 1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956" y="3646448"/>
            <a:ext cx="2743200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6176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  <p:bldP spid="10" grpId="0"/>
      <p:bldP spid="1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315522" y="836342"/>
            <a:ext cx="20072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2800" dirty="0" smtClean="0">
                <a:solidFill>
                  <a:schemeClr val="bg1"/>
                </a:solidFill>
                <a:latin typeface="Aviny" panose="020B0506030804020204" pitchFamily="34" charset="-78"/>
                <a:cs typeface="Aviny" panose="020B0506030804020204" pitchFamily="34" charset="-78"/>
              </a:rPr>
              <a:t>لوازم آشپزخانه</a:t>
            </a:r>
            <a:endParaRPr lang="en-US" sz="2800" dirty="0">
              <a:solidFill>
                <a:schemeClr val="bg1"/>
              </a:solidFill>
              <a:latin typeface="Aviny" panose="020B0506030804020204" pitchFamily="34" charset="-78"/>
              <a:cs typeface="Aviny" panose="020B0506030804020204" pitchFamily="34" charset="-78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1448618"/>
            <a:ext cx="91440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2800" dirty="0" smtClean="0">
                <a:solidFill>
                  <a:srgbClr val="FFC000"/>
                </a:solidFill>
                <a:latin typeface="Aviny" panose="020B0506030804020204" pitchFamily="34" charset="-78"/>
                <a:cs typeface="Aviny" panose="020B0506030804020204" pitchFamily="34" charset="-78"/>
              </a:rPr>
              <a:t>گاز-سینک ظرفشویی-یخچال-</a:t>
            </a:r>
            <a:r>
              <a:rPr lang="fa-IR" sz="2800" dirty="0" smtClean="0">
                <a:solidFill>
                  <a:srgbClr val="FF0000"/>
                </a:solidFill>
                <a:latin typeface="Aviny" panose="020B0506030804020204" pitchFamily="34" charset="-78"/>
                <a:cs typeface="Aviny" panose="020B0506030804020204" pitchFamily="34" charset="-78"/>
              </a:rPr>
              <a:t>ماشین</a:t>
            </a:r>
            <a:r>
              <a:rPr lang="fa-IR" sz="2800" dirty="0" smtClean="0">
                <a:solidFill>
                  <a:srgbClr val="FFC000"/>
                </a:solidFill>
                <a:latin typeface="Aviny" panose="020B0506030804020204" pitchFamily="34" charset="-78"/>
                <a:cs typeface="Aviny" panose="020B0506030804020204" pitchFamily="34" charset="-78"/>
              </a:rPr>
              <a:t> </a:t>
            </a:r>
            <a:r>
              <a:rPr lang="fa-IR" sz="2800" dirty="0" smtClean="0">
                <a:solidFill>
                  <a:srgbClr val="FF0000"/>
                </a:solidFill>
                <a:latin typeface="Aviny" panose="020B0506030804020204" pitchFamily="34" charset="-78"/>
                <a:cs typeface="Aviny" panose="020B0506030804020204" pitchFamily="34" charset="-78"/>
              </a:rPr>
              <a:t>لباس شویی-ماشین ظرفشویی</a:t>
            </a:r>
            <a:r>
              <a:rPr lang="fa-IR" sz="2800" dirty="0" smtClean="0">
                <a:solidFill>
                  <a:srgbClr val="FFC000"/>
                </a:solidFill>
                <a:latin typeface="Aviny" panose="020B0506030804020204" pitchFamily="34" charset="-78"/>
                <a:cs typeface="Aviny" panose="020B0506030804020204" pitchFamily="34" charset="-78"/>
              </a:rPr>
              <a:t>-فر-ماکروفر-هود</a:t>
            </a:r>
            <a:endParaRPr lang="en-US" sz="2800" dirty="0">
              <a:solidFill>
                <a:srgbClr val="FFC000"/>
              </a:solidFill>
              <a:latin typeface="Aviny" panose="020B0506030804020204" pitchFamily="34" charset="-78"/>
              <a:cs typeface="Aviny" panose="020B0506030804020204" pitchFamily="34" charset="-78"/>
            </a:endParaRPr>
          </a:p>
        </p:txBody>
      </p:sp>
      <p:cxnSp>
        <p:nvCxnSpPr>
          <p:cNvPr id="5" name="Straight Arrow Connector 4"/>
          <p:cNvCxnSpPr/>
          <p:nvPr/>
        </p:nvCxnSpPr>
        <p:spPr>
          <a:xfrm flipH="1">
            <a:off x="7638585" y="2710084"/>
            <a:ext cx="100361" cy="757945"/>
          </a:xfrm>
          <a:prstGeom prst="straightConnector1">
            <a:avLst/>
          </a:prstGeom>
          <a:ln w="28575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4655637" y="2224749"/>
            <a:ext cx="26762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2400" dirty="0" smtClean="0">
                <a:solidFill>
                  <a:srgbClr val="FFC000"/>
                </a:solidFill>
                <a:latin typeface="Aviny" panose="020B0506030804020204" pitchFamily="34" charset="-78"/>
                <a:cs typeface="Aviny" panose="020B0506030804020204" pitchFamily="34" charset="-78"/>
              </a:rPr>
              <a:t>رومیزی</a:t>
            </a:r>
            <a:endParaRPr lang="en-US" sz="2400" dirty="0">
              <a:solidFill>
                <a:srgbClr val="FFC000"/>
              </a:solidFill>
              <a:latin typeface="Aviny" panose="020B0506030804020204" pitchFamily="34" charset="-78"/>
              <a:cs typeface="Aviny" panose="020B0506030804020204" pitchFamily="34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331928" y="2178507"/>
            <a:ext cx="20072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2400" dirty="0" smtClean="0">
                <a:solidFill>
                  <a:srgbClr val="FFC000"/>
                </a:solidFill>
                <a:latin typeface="Aviny" panose="020B0506030804020204" pitchFamily="34" charset="-78"/>
                <a:cs typeface="Aviny" panose="020B0506030804020204" pitchFamily="34" charset="-78"/>
              </a:rPr>
              <a:t>ایستاده</a:t>
            </a:r>
            <a:endParaRPr lang="en-US" sz="2400" dirty="0">
              <a:solidFill>
                <a:srgbClr val="FFC000"/>
              </a:solidFill>
              <a:latin typeface="Aviny" panose="020B0506030804020204" pitchFamily="34" charset="-78"/>
              <a:cs typeface="Aviny" panose="020B0506030804020204" pitchFamily="34" charset="-78"/>
            </a:endParaRPr>
          </a:p>
        </p:txBody>
      </p:sp>
      <p:cxnSp>
        <p:nvCxnSpPr>
          <p:cNvPr id="13" name="Straight Arrow Connector 12"/>
          <p:cNvCxnSpPr/>
          <p:nvPr/>
        </p:nvCxnSpPr>
        <p:spPr>
          <a:xfrm flipH="1">
            <a:off x="4786662" y="2710084"/>
            <a:ext cx="280641" cy="925212"/>
          </a:xfrm>
          <a:prstGeom prst="straightConnector1">
            <a:avLst/>
          </a:prstGeom>
          <a:ln w="28575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1527721" y="2178507"/>
            <a:ext cx="26762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2400" dirty="0" smtClean="0">
                <a:solidFill>
                  <a:srgbClr val="FFC000"/>
                </a:solidFill>
                <a:latin typeface="Aviny" panose="020B0506030804020204" pitchFamily="34" charset="-78"/>
                <a:cs typeface="Aviny" panose="020B0506030804020204" pitchFamily="34" charset="-78"/>
              </a:rPr>
              <a:t>توکار</a:t>
            </a:r>
            <a:endParaRPr lang="en-US" sz="2400" dirty="0">
              <a:solidFill>
                <a:srgbClr val="FFC000"/>
              </a:solidFill>
              <a:latin typeface="Aviny" panose="020B0506030804020204" pitchFamily="34" charset="-78"/>
              <a:cs typeface="Aviny" panose="020B0506030804020204" pitchFamily="34" charset="-78"/>
            </a:endParaRPr>
          </a:p>
        </p:txBody>
      </p:sp>
      <p:cxnSp>
        <p:nvCxnSpPr>
          <p:cNvPr id="18" name="Straight Arrow Connector 17"/>
          <p:cNvCxnSpPr/>
          <p:nvPr/>
        </p:nvCxnSpPr>
        <p:spPr>
          <a:xfrm>
            <a:off x="1706135" y="2710084"/>
            <a:ext cx="0" cy="814183"/>
          </a:xfrm>
          <a:prstGeom prst="straightConnector1">
            <a:avLst/>
          </a:prstGeom>
          <a:ln w="28575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8333" y="3635296"/>
            <a:ext cx="2320504" cy="2737005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1304" y="3804016"/>
            <a:ext cx="2670716" cy="2118768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784" r="16905"/>
          <a:stretch/>
        </p:blipFill>
        <p:spPr>
          <a:xfrm>
            <a:off x="462774" y="3721159"/>
            <a:ext cx="2486722" cy="2284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9736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8" grpId="0"/>
      <p:bldP spid="10" grpId="0"/>
      <p:bldP spid="1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315522" y="836342"/>
            <a:ext cx="20072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2800" dirty="0" smtClean="0">
                <a:solidFill>
                  <a:schemeClr val="bg1"/>
                </a:solidFill>
                <a:latin typeface="Aviny" panose="020B0506030804020204" pitchFamily="34" charset="-78"/>
                <a:cs typeface="Aviny" panose="020B0506030804020204" pitchFamily="34" charset="-78"/>
              </a:rPr>
              <a:t>لوازم آشپزخانه</a:t>
            </a:r>
            <a:endParaRPr lang="en-US" sz="2800" dirty="0">
              <a:solidFill>
                <a:schemeClr val="bg1"/>
              </a:solidFill>
              <a:latin typeface="Aviny" panose="020B0506030804020204" pitchFamily="34" charset="-78"/>
              <a:cs typeface="Aviny" panose="020B0506030804020204" pitchFamily="34" charset="-78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1448618"/>
            <a:ext cx="91440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2800" dirty="0" smtClean="0">
                <a:solidFill>
                  <a:srgbClr val="FFC000"/>
                </a:solidFill>
                <a:latin typeface="Aviny" panose="020B0506030804020204" pitchFamily="34" charset="-78"/>
                <a:cs typeface="Aviny" panose="020B0506030804020204" pitchFamily="34" charset="-78"/>
              </a:rPr>
              <a:t>گاز-سینک ظرفشویی-یخچال-ماشین لباس شویی-ماشین ظرفشویی-</a:t>
            </a:r>
            <a:r>
              <a:rPr lang="fa-IR" sz="2800" dirty="0" smtClean="0">
                <a:solidFill>
                  <a:srgbClr val="FF0000"/>
                </a:solidFill>
                <a:latin typeface="Aviny" panose="020B0506030804020204" pitchFamily="34" charset="-78"/>
                <a:cs typeface="Aviny" panose="020B0506030804020204" pitchFamily="34" charset="-78"/>
              </a:rPr>
              <a:t>فر-ماکروفر</a:t>
            </a:r>
            <a:r>
              <a:rPr lang="fa-IR" sz="2800" dirty="0" smtClean="0">
                <a:solidFill>
                  <a:srgbClr val="FFC000"/>
                </a:solidFill>
                <a:latin typeface="Aviny" panose="020B0506030804020204" pitchFamily="34" charset="-78"/>
                <a:cs typeface="Aviny" panose="020B0506030804020204" pitchFamily="34" charset="-78"/>
              </a:rPr>
              <a:t>-هود</a:t>
            </a:r>
            <a:endParaRPr lang="en-US" sz="2800" dirty="0">
              <a:solidFill>
                <a:srgbClr val="FFC000"/>
              </a:solidFill>
              <a:latin typeface="Aviny" panose="020B0506030804020204" pitchFamily="34" charset="-78"/>
              <a:cs typeface="Aviny" panose="020B0506030804020204" pitchFamily="34" charset="-78"/>
            </a:endParaRPr>
          </a:p>
        </p:txBody>
      </p:sp>
      <p:cxnSp>
        <p:nvCxnSpPr>
          <p:cNvPr id="5" name="Straight Arrow Connector 4"/>
          <p:cNvCxnSpPr/>
          <p:nvPr/>
        </p:nvCxnSpPr>
        <p:spPr>
          <a:xfrm>
            <a:off x="7437863" y="2628877"/>
            <a:ext cx="200722" cy="839152"/>
          </a:xfrm>
          <a:prstGeom prst="straightConnector1">
            <a:avLst/>
          </a:prstGeom>
          <a:ln w="28575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4555274" y="2237788"/>
            <a:ext cx="26762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2400" dirty="0" smtClean="0">
                <a:solidFill>
                  <a:srgbClr val="FFC000"/>
                </a:solidFill>
                <a:latin typeface="Aviny" panose="020B0506030804020204" pitchFamily="34" charset="-78"/>
                <a:cs typeface="Aviny" panose="020B0506030804020204" pitchFamily="34" charset="-78"/>
              </a:rPr>
              <a:t>توکار کمدی</a:t>
            </a:r>
            <a:endParaRPr lang="en-US" sz="2400" dirty="0">
              <a:solidFill>
                <a:srgbClr val="FFC000"/>
              </a:solidFill>
              <a:latin typeface="Aviny" panose="020B0506030804020204" pitchFamily="34" charset="-78"/>
              <a:cs typeface="Aviny" panose="020B0506030804020204" pitchFamily="34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025271" y="2167212"/>
            <a:ext cx="20072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2400" dirty="0" smtClean="0">
                <a:solidFill>
                  <a:srgbClr val="FFC000"/>
                </a:solidFill>
                <a:latin typeface="Aviny" panose="020B0506030804020204" pitchFamily="34" charset="-78"/>
                <a:cs typeface="Aviny" panose="020B0506030804020204" pitchFamily="34" charset="-78"/>
              </a:rPr>
              <a:t>رومیزی</a:t>
            </a:r>
            <a:endParaRPr lang="en-US" sz="2400" dirty="0">
              <a:solidFill>
                <a:srgbClr val="FFC000"/>
              </a:solidFill>
              <a:latin typeface="Aviny" panose="020B0506030804020204" pitchFamily="34" charset="-78"/>
              <a:cs typeface="Aviny" panose="020B0506030804020204" pitchFamily="34" charset="-78"/>
            </a:endParaRPr>
          </a:p>
        </p:txBody>
      </p:sp>
      <p:cxnSp>
        <p:nvCxnSpPr>
          <p:cNvPr id="13" name="Straight Arrow Connector 12"/>
          <p:cNvCxnSpPr/>
          <p:nvPr/>
        </p:nvCxnSpPr>
        <p:spPr>
          <a:xfrm>
            <a:off x="5067303" y="2710084"/>
            <a:ext cx="0" cy="814183"/>
          </a:xfrm>
          <a:prstGeom prst="straightConnector1">
            <a:avLst/>
          </a:prstGeom>
          <a:ln w="28575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1358598" y="2248419"/>
            <a:ext cx="26762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2400" dirty="0" smtClean="0">
                <a:solidFill>
                  <a:srgbClr val="FFC000"/>
                </a:solidFill>
                <a:latin typeface="Aviny" panose="020B0506030804020204" pitchFamily="34" charset="-78"/>
                <a:cs typeface="Aviny" panose="020B0506030804020204" pitchFamily="34" charset="-78"/>
              </a:rPr>
              <a:t>زیرگاز</a:t>
            </a:r>
            <a:endParaRPr lang="en-US" sz="2400" dirty="0">
              <a:solidFill>
                <a:srgbClr val="FFC000"/>
              </a:solidFill>
              <a:latin typeface="Aviny" panose="020B0506030804020204" pitchFamily="34" charset="-78"/>
              <a:cs typeface="Aviny" panose="020B0506030804020204" pitchFamily="34" charset="-78"/>
            </a:endParaRPr>
          </a:p>
        </p:txBody>
      </p:sp>
      <p:cxnSp>
        <p:nvCxnSpPr>
          <p:cNvPr id="18" name="Straight Arrow Connector 17"/>
          <p:cNvCxnSpPr/>
          <p:nvPr/>
        </p:nvCxnSpPr>
        <p:spPr>
          <a:xfrm>
            <a:off x="1706135" y="2710084"/>
            <a:ext cx="0" cy="814183"/>
          </a:xfrm>
          <a:prstGeom prst="straightConnector1">
            <a:avLst/>
          </a:prstGeom>
          <a:ln w="28575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3549" y="3687336"/>
            <a:ext cx="2700454" cy="2700454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7253" y="3687336"/>
            <a:ext cx="2410522" cy="2410522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620" y="3687336"/>
            <a:ext cx="2227302" cy="25762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8677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  <p:bldP spid="10" grpId="0"/>
      <p:bldP spid="1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315522" y="836342"/>
            <a:ext cx="20072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2800" dirty="0" smtClean="0">
                <a:solidFill>
                  <a:schemeClr val="bg1"/>
                </a:solidFill>
                <a:latin typeface="Aviny" panose="020B0506030804020204" pitchFamily="34" charset="-78"/>
                <a:cs typeface="Aviny" panose="020B0506030804020204" pitchFamily="34" charset="-78"/>
              </a:rPr>
              <a:t>لوازم آشپزخانه</a:t>
            </a:r>
            <a:endParaRPr lang="en-US" sz="2800" dirty="0">
              <a:solidFill>
                <a:schemeClr val="bg1"/>
              </a:solidFill>
              <a:latin typeface="Aviny" panose="020B0506030804020204" pitchFamily="34" charset="-78"/>
              <a:cs typeface="Aviny" panose="020B0506030804020204" pitchFamily="34" charset="-78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1448618"/>
            <a:ext cx="91440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2800" dirty="0" smtClean="0">
                <a:solidFill>
                  <a:srgbClr val="FFC000"/>
                </a:solidFill>
                <a:latin typeface="Aviny" panose="020B0506030804020204" pitchFamily="34" charset="-78"/>
                <a:cs typeface="Aviny" panose="020B0506030804020204" pitchFamily="34" charset="-78"/>
              </a:rPr>
              <a:t>گاز-سینک ظرفشویی-</a:t>
            </a:r>
            <a:r>
              <a:rPr lang="fa-IR" sz="2800" dirty="0" smtClean="0">
                <a:solidFill>
                  <a:srgbClr val="FF0000"/>
                </a:solidFill>
                <a:latin typeface="Aviny" panose="020B0506030804020204" pitchFamily="34" charset="-78"/>
                <a:cs typeface="Aviny" panose="020B0506030804020204" pitchFamily="34" charset="-78"/>
              </a:rPr>
              <a:t>یخچال</a:t>
            </a:r>
            <a:r>
              <a:rPr lang="fa-IR" sz="2800" dirty="0" smtClean="0">
                <a:solidFill>
                  <a:srgbClr val="FFC000"/>
                </a:solidFill>
                <a:latin typeface="Aviny" panose="020B0506030804020204" pitchFamily="34" charset="-78"/>
                <a:cs typeface="Aviny" panose="020B0506030804020204" pitchFamily="34" charset="-78"/>
              </a:rPr>
              <a:t>-ماشین لباس شویی-ماشین ظرفشویی-فر-ماکروفر-هود</a:t>
            </a:r>
            <a:endParaRPr lang="en-US" sz="2800" dirty="0">
              <a:solidFill>
                <a:srgbClr val="FFC000"/>
              </a:solidFill>
              <a:latin typeface="Aviny" panose="020B0506030804020204" pitchFamily="34" charset="-78"/>
              <a:cs typeface="Aviny" panose="020B0506030804020204" pitchFamily="34" charset="-78"/>
            </a:endParaRPr>
          </a:p>
        </p:txBody>
      </p:sp>
      <p:cxnSp>
        <p:nvCxnSpPr>
          <p:cNvPr id="5" name="Straight Arrow Connector 4"/>
          <p:cNvCxnSpPr/>
          <p:nvPr/>
        </p:nvCxnSpPr>
        <p:spPr>
          <a:xfrm>
            <a:off x="7437863" y="2628877"/>
            <a:ext cx="200722" cy="839152"/>
          </a:xfrm>
          <a:prstGeom prst="straightConnector1">
            <a:avLst/>
          </a:prstGeom>
          <a:ln w="28575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4555274" y="2237788"/>
            <a:ext cx="26762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2400" dirty="0" smtClean="0">
                <a:solidFill>
                  <a:srgbClr val="FFC000"/>
                </a:solidFill>
                <a:latin typeface="Aviny" panose="020B0506030804020204" pitchFamily="34" charset="-78"/>
                <a:cs typeface="Aviny" panose="020B0506030804020204" pitchFamily="34" charset="-78"/>
              </a:rPr>
              <a:t>توکار کمدی</a:t>
            </a:r>
            <a:endParaRPr lang="en-US" sz="2400" dirty="0">
              <a:solidFill>
                <a:srgbClr val="FFC000"/>
              </a:solidFill>
              <a:latin typeface="Aviny" panose="020B0506030804020204" pitchFamily="34" charset="-78"/>
              <a:cs typeface="Aviny" panose="020B0506030804020204" pitchFamily="34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025271" y="2167212"/>
            <a:ext cx="20072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2400" dirty="0" smtClean="0">
                <a:solidFill>
                  <a:srgbClr val="FFC000"/>
                </a:solidFill>
                <a:latin typeface="Aviny" panose="020B0506030804020204" pitchFamily="34" charset="-78"/>
                <a:cs typeface="Aviny" panose="020B0506030804020204" pitchFamily="34" charset="-78"/>
              </a:rPr>
              <a:t>سایدبا ساید</a:t>
            </a:r>
            <a:endParaRPr lang="en-US" sz="2400" dirty="0">
              <a:solidFill>
                <a:srgbClr val="FFC000"/>
              </a:solidFill>
              <a:latin typeface="Aviny" panose="020B0506030804020204" pitchFamily="34" charset="-78"/>
              <a:cs typeface="Aviny" panose="020B0506030804020204" pitchFamily="34" charset="-78"/>
            </a:endParaRPr>
          </a:p>
        </p:txBody>
      </p:sp>
      <p:cxnSp>
        <p:nvCxnSpPr>
          <p:cNvPr id="13" name="Straight Arrow Connector 12"/>
          <p:cNvCxnSpPr/>
          <p:nvPr/>
        </p:nvCxnSpPr>
        <p:spPr>
          <a:xfrm>
            <a:off x="5067303" y="2710084"/>
            <a:ext cx="0" cy="814183"/>
          </a:xfrm>
          <a:prstGeom prst="straightConnector1">
            <a:avLst/>
          </a:prstGeom>
          <a:ln w="28575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1205732" y="2248419"/>
            <a:ext cx="26762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2400" dirty="0" smtClean="0">
                <a:solidFill>
                  <a:srgbClr val="FFC000"/>
                </a:solidFill>
                <a:latin typeface="Aviny" panose="020B0506030804020204" pitchFamily="34" charset="-78"/>
                <a:cs typeface="Aviny" panose="020B0506030804020204" pitchFamily="34" charset="-78"/>
              </a:rPr>
              <a:t>معمولی</a:t>
            </a:r>
            <a:endParaRPr lang="en-US" sz="2400" dirty="0">
              <a:solidFill>
                <a:srgbClr val="FFC000"/>
              </a:solidFill>
              <a:latin typeface="Aviny" panose="020B0506030804020204" pitchFamily="34" charset="-78"/>
              <a:cs typeface="Aviny" panose="020B0506030804020204" pitchFamily="34" charset="-78"/>
            </a:endParaRPr>
          </a:p>
        </p:txBody>
      </p:sp>
      <p:cxnSp>
        <p:nvCxnSpPr>
          <p:cNvPr id="18" name="Straight Arrow Connector 17"/>
          <p:cNvCxnSpPr/>
          <p:nvPr/>
        </p:nvCxnSpPr>
        <p:spPr>
          <a:xfrm>
            <a:off x="1706135" y="2710084"/>
            <a:ext cx="0" cy="814183"/>
          </a:xfrm>
          <a:prstGeom prst="straightConnector1">
            <a:avLst/>
          </a:prstGeom>
          <a:ln w="28575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4889" y="3650369"/>
            <a:ext cx="2378570" cy="237857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160" y="3650369"/>
            <a:ext cx="2390102" cy="2390102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3619" y="3726009"/>
            <a:ext cx="2410522" cy="2410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7387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2731780" y="782137"/>
            <a:ext cx="421140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sz="2400" b="1" dirty="0">
                <a:solidFill>
                  <a:schemeClr val="bg1"/>
                </a:solidFill>
                <a:latin typeface="Bahij Titr" panose="02040703060201020203" pitchFamily="18" charset="-78"/>
                <a:cs typeface="Bahij Titr" panose="02040703060201020203" pitchFamily="18" charset="-78"/>
              </a:rPr>
              <a:t> فهرست ابعاد و اندازه </a:t>
            </a:r>
            <a:r>
              <a:rPr lang="fa-IR" sz="2400" b="1" dirty="0" smtClean="0">
                <a:solidFill>
                  <a:schemeClr val="bg1"/>
                </a:solidFill>
                <a:latin typeface="Bahij Titr" panose="02040703060201020203" pitchFamily="18" charset="-78"/>
                <a:cs typeface="Bahij Titr" panose="02040703060201020203" pitchFamily="18" charset="-78"/>
              </a:rPr>
              <a:t>های </a:t>
            </a:r>
            <a:r>
              <a:rPr lang="fa-IR" sz="2400" b="1" dirty="0">
                <a:solidFill>
                  <a:schemeClr val="bg1"/>
                </a:solidFill>
                <a:latin typeface="Bahij Titr" panose="02040703060201020203" pitchFamily="18" charset="-78"/>
                <a:cs typeface="Bahij Titr" panose="02040703060201020203" pitchFamily="18" charset="-78"/>
              </a:rPr>
              <a:t>استاندارد كابينت</a:t>
            </a:r>
            <a:endParaRPr lang="en-US" sz="2400" dirty="0">
              <a:solidFill>
                <a:schemeClr val="bg1"/>
              </a:solidFill>
              <a:latin typeface="Bahij Titr" panose="02040703060201020203" pitchFamily="18" charset="-78"/>
              <a:cs typeface="Bahij Titr" panose="02040703060201020203" pitchFamily="18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757424" y="1906857"/>
            <a:ext cx="13604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24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Bahij Titr" panose="02040703060201020203" pitchFamily="18" charset="-78"/>
                <a:cs typeface="Bahij Titr" panose="02040703060201020203" pitchFamily="18" charset="-78"/>
              </a:rPr>
              <a:t>زمینی</a:t>
            </a:r>
            <a:endParaRPr lang="en-US" sz="2400" dirty="0">
              <a:solidFill>
                <a:schemeClr val="accent4">
                  <a:lumMod val="60000"/>
                  <a:lumOff val="40000"/>
                </a:schemeClr>
              </a:solidFill>
              <a:latin typeface="Bahij Titr" panose="02040703060201020203" pitchFamily="18" charset="-78"/>
              <a:cs typeface="Bahij Titr" panose="02040703060201020203" pitchFamily="18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830033" y="1322082"/>
            <a:ext cx="422631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00100" lvl="1" indent="-342900" algn="r" rtl="1">
              <a:buFont typeface="Wingdings" panose="05000000000000000000" pitchFamily="2" charset="2"/>
              <a:buChar char="§"/>
            </a:pPr>
            <a:r>
              <a:rPr lang="fa-IR" sz="2000" dirty="0" smtClean="0">
                <a:solidFill>
                  <a:schemeClr val="bg1"/>
                </a:solidFill>
                <a:latin typeface="IRANSans Medium" panose="020B0506030804020204" pitchFamily="34" charset="-78"/>
                <a:ea typeface="A nic" panose="02000500000000020002" pitchFamily="2" charset="-78"/>
                <a:cs typeface="IRANSans Medium" panose="020B0506030804020204" pitchFamily="34" charset="-78"/>
              </a:rPr>
              <a:t>1-ابعاد پاخور:</a:t>
            </a:r>
          </a:p>
          <a:p>
            <a:pPr marL="800100" lvl="1" indent="-342900" algn="r" rtl="1">
              <a:buFont typeface="Wingdings" panose="05000000000000000000" pitchFamily="2" charset="2"/>
              <a:buChar char="§"/>
            </a:pPr>
            <a:r>
              <a:rPr lang="fa-IR" sz="2000" dirty="0" smtClean="0">
                <a:solidFill>
                  <a:schemeClr val="bg1"/>
                </a:solidFill>
                <a:latin typeface="IRANSans Medium" panose="020B0506030804020204" pitchFamily="34" charset="-78"/>
                <a:ea typeface="A nic" panose="02000500000000020002" pitchFamily="2" charset="-78"/>
                <a:cs typeface="IRANSans Medium" panose="020B0506030804020204" pitchFamily="34" charset="-78"/>
              </a:rPr>
              <a:t>2-ابعاد بدنه:</a:t>
            </a:r>
          </a:p>
          <a:p>
            <a:pPr marL="800100" lvl="1" indent="-342900" algn="r" rtl="1">
              <a:buFont typeface="Wingdings" panose="05000000000000000000" pitchFamily="2" charset="2"/>
              <a:buChar char="§"/>
            </a:pPr>
            <a:r>
              <a:rPr lang="fa-IR" sz="2000" dirty="0" smtClean="0">
                <a:solidFill>
                  <a:schemeClr val="bg1"/>
                </a:solidFill>
                <a:latin typeface="IRANSans Medium" panose="020B0506030804020204" pitchFamily="34" charset="-78"/>
                <a:ea typeface="A nic" panose="02000500000000020002" pitchFamily="2" charset="-78"/>
                <a:cs typeface="IRANSans Medium" panose="020B0506030804020204" pitchFamily="34" charset="-78"/>
              </a:rPr>
              <a:t>3-ابعاد درب:</a:t>
            </a:r>
          </a:p>
          <a:p>
            <a:pPr marL="800100" lvl="1" indent="-342900" algn="r" rtl="1">
              <a:buFont typeface="Wingdings" panose="05000000000000000000" pitchFamily="2" charset="2"/>
              <a:buChar char="§"/>
            </a:pPr>
            <a:r>
              <a:rPr lang="fa-IR" sz="2000" dirty="0" smtClean="0">
                <a:solidFill>
                  <a:schemeClr val="bg1"/>
                </a:solidFill>
                <a:latin typeface="IRANSans Medium" panose="020B0506030804020204" pitchFamily="34" charset="-78"/>
                <a:ea typeface="A nic" panose="02000500000000020002" pitchFamily="2" charset="-78"/>
                <a:cs typeface="IRANSans Medium" panose="020B0506030804020204" pitchFamily="34" charset="-78"/>
              </a:rPr>
              <a:t>4-ابعاد صفحه:</a:t>
            </a:r>
          </a:p>
          <a:p>
            <a:pPr marL="800100" lvl="1" indent="-342900" algn="r" rtl="1">
              <a:buFont typeface="Wingdings" panose="05000000000000000000" pitchFamily="2" charset="2"/>
              <a:buChar char="§"/>
            </a:pPr>
            <a:r>
              <a:rPr lang="fa-IR" sz="2000" dirty="0" smtClean="0">
                <a:solidFill>
                  <a:schemeClr val="bg1"/>
                </a:solidFill>
                <a:latin typeface="IRANSans Medium" panose="020B0506030804020204" pitchFamily="34" charset="-78"/>
                <a:ea typeface="A nic" panose="02000500000000020002" pitchFamily="2" charset="-78"/>
                <a:cs typeface="IRANSans Medium" panose="020B0506030804020204" pitchFamily="34" charset="-78"/>
              </a:rPr>
              <a:t>5</a:t>
            </a:r>
            <a:r>
              <a:rPr lang="fa-IR" sz="1400" dirty="0" smtClean="0">
                <a:solidFill>
                  <a:schemeClr val="bg1"/>
                </a:solidFill>
                <a:latin typeface="IRANSans Medium" panose="020B0506030804020204" pitchFamily="34" charset="-78"/>
                <a:ea typeface="A nic" panose="02000500000000020002" pitchFamily="2" charset="-78"/>
                <a:cs typeface="IRANSans Medium" panose="020B0506030804020204" pitchFamily="34" charset="-78"/>
              </a:rPr>
              <a:t>-فاصله(بین کابینتی)</a:t>
            </a:r>
            <a:r>
              <a:rPr lang="fa-IR" sz="2000" dirty="0" smtClean="0">
                <a:solidFill>
                  <a:schemeClr val="bg1"/>
                </a:solidFill>
                <a:latin typeface="IRANSans Medium" panose="020B0506030804020204" pitchFamily="34" charset="-78"/>
                <a:ea typeface="A nic" panose="02000500000000020002" pitchFamily="2" charset="-78"/>
                <a:cs typeface="IRANSans Medium" panose="020B0506030804020204" pitchFamily="34" charset="-78"/>
              </a:rPr>
              <a:t>: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29046" y="1322082"/>
            <a:ext cx="591014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00100" lvl="1" indent="-342900" algn="r" rtl="1">
              <a:buFont typeface="Wingdings" panose="05000000000000000000" pitchFamily="2" charset="2"/>
              <a:buChar char="§"/>
            </a:pPr>
            <a:r>
              <a:rPr lang="fa-IR" sz="1600" dirty="0" smtClean="0">
                <a:solidFill>
                  <a:schemeClr val="bg1"/>
                </a:solidFill>
                <a:latin typeface="IRANSans Medium" panose="020B0506030804020204" pitchFamily="34" charset="-78"/>
                <a:ea typeface="A nic" panose="02000500000000020002" pitchFamily="2" charset="-78"/>
                <a:cs typeface="IRANSans Medium" panose="020B0506030804020204" pitchFamily="34" charset="-78"/>
              </a:rPr>
              <a:t>ارتفاع: </a:t>
            </a:r>
            <a:r>
              <a:rPr lang="fa-IR" sz="1600" dirty="0" smtClean="0">
                <a:solidFill>
                  <a:schemeClr val="accent6"/>
                </a:solidFill>
                <a:latin typeface="IRANSans Medium" panose="020B0506030804020204" pitchFamily="34" charset="-78"/>
                <a:ea typeface="A nic" panose="02000500000000020002" pitchFamily="2" charset="-78"/>
                <a:cs typeface="IRANSans Medium" panose="020B0506030804020204" pitchFamily="34" charset="-78"/>
              </a:rPr>
              <a:t>14سانتی متر       </a:t>
            </a:r>
            <a:r>
              <a:rPr lang="fa-IR" sz="1600" dirty="0" smtClean="0">
                <a:solidFill>
                  <a:schemeClr val="bg1"/>
                </a:solidFill>
                <a:latin typeface="IRANSans Medium" panose="020B0506030804020204" pitchFamily="34" charset="-78"/>
                <a:ea typeface="A nic" panose="02000500000000020002" pitchFamily="2" charset="-78"/>
                <a:cs typeface="IRANSans Medium" panose="020B0506030804020204" pitchFamily="34" charset="-78"/>
              </a:rPr>
              <a:t>ضخامت:</a:t>
            </a:r>
            <a:r>
              <a:rPr lang="fa-IR" sz="1600" dirty="0" smtClean="0">
                <a:solidFill>
                  <a:srgbClr val="FF0000"/>
                </a:solidFill>
                <a:latin typeface="IRANSans Medium" panose="020B0506030804020204" pitchFamily="34" charset="-78"/>
                <a:ea typeface="A nic" panose="02000500000000020002" pitchFamily="2" charset="-78"/>
                <a:cs typeface="IRANSans Medium" panose="020B0506030804020204" pitchFamily="34" charset="-78"/>
              </a:rPr>
              <a:t>2سانتی متر      </a:t>
            </a:r>
            <a:r>
              <a:rPr lang="fa-IR" sz="1600" dirty="0" smtClean="0">
                <a:solidFill>
                  <a:schemeClr val="bg1"/>
                </a:solidFill>
                <a:latin typeface="IRANSans Medium" panose="020B0506030804020204" pitchFamily="34" charset="-78"/>
                <a:ea typeface="A nic" panose="02000500000000020002" pitchFamily="2" charset="-78"/>
                <a:cs typeface="IRANSans Medium" panose="020B0506030804020204" pitchFamily="34" charset="-78"/>
              </a:rPr>
              <a:t>طول:</a:t>
            </a:r>
            <a:r>
              <a:rPr lang="fa-IR" sz="1600" dirty="0" smtClean="0">
                <a:solidFill>
                  <a:srgbClr val="FFC000"/>
                </a:solidFill>
                <a:latin typeface="IRANSans Medium" panose="020B0506030804020204" pitchFamily="34" charset="-78"/>
                <a:ea typeface="A nic" panose="02000500000000020002" pitchFamily="2" charset="-78"/>
                <a:cs typeface="IRANSans Medium" panose="020B0506030804020204" pitchFamily="34" charset="-78"/>
              </a:rPr>
              <a:t>؟؟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929045" y="1660636"/>
            <a:ext cx="591014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00100" lvl="1" indent="-342900" algn="r" rtl="1">
              <a:buFont typeface="Wingdings" panose="05000000000000000000" pitchFamily="2" charset="2"/>
              <a:buChar char="§"/>
            </a:pPr>
            <a:r>
              <a:rPr lang="fa-IR" sz="1600" dirty="0" smtClean="0">
                <a:solidFill>
                  <a:schemeClr val="bg1"/>
                </a:solidFill>
                <a:latin typeface="IRANSans Medium" panose="020B0506030804020204" pitchFamily="34" charset="-78"/>
                <a:ea typeface="A nic" panose="02000500000000020002" pitchFamily="2" charset="-78"/>
                <a:cs typeface="IRANSans Medium" panose="020B0506030804020204" pitchFamily="34" charset="-78"/>
              </a:rPr>
              <a:t>ارتفاع: </a:t>
            </a:r>
            <a:r>
              <a:rPr lang="en-US" sz="1600" dirty="0" smtClean="0">
                <a:solidFill>
                  <a:schemeClr val="accent6"/>
                </a:solidFill>
                <a:latin typeface="IRANSans Medium" panose="020B0506030804020204" pitchFamily="34" charset="-78"/>
                <a:ea typeface="A nic" panose="02000500000000020002" pitchFamily="2" charset="-78"/>
                <a:cs typeface="IRANSans Medium" panose="020B0506030804020204" pitchFamily="34" charset="-78"/>
              </a:rPr>
              <a:t>72</a:t>
            </a:r>
            <a:r>
              <a:rPr lang="fa-IR" sz="1600" dirty="0" smtClean="0">
                <a:solidFill>
                  <a:schemeClr val="accent6"/>
                </a:solidFill>
                <a:latin typeface="IRANSans Medium" panose="020B0506030804020204" pitchFamily="34" charset="-78"/>
                <a:ea typeface="A nic" panose="02000500000000020002" pitchFamily="2" charset="-78"/>
                <a:cs typeface="IRANSans Medium" panose="020B0506030804020204" pitchFamily="34" charset="-78"/>
              </a:rPr>
              <a:t>سانتی متر       </a:t>
            </a:r>
            <a:r>
              <a:rPr lang="fa-IR" sz="1600" dirty="0" smtClean="0">
                <a:solidFill>
                  <a:schemeClr val="bg1"/>
                </a:solidFill>
                <a:latin typeface="IRANSans Medium" panose="020B0506030804020204" pitchFamily="34" charset="-78"/>
                <a:ea typeface="A nic" panose="02000500000000020002" pitchFamily="2" charset="-78"/>
                <a:cs typeface="IRANSans Medium" panose="020B0506030804020204" pitchFamily="34" charset="-78"/>
              </a:rPr>
              <a:t>عمق:</a:t>
            </a:r>
            <a:r>
              <a:rPr lang="en-US" sz="1600" dirty="0" smtClean="0">
                <a:solidFill>
                  <a:srgbClr val="FF0000"/>
                </a:solidFill>
                <a:latin typeface="IRANSans Medium" panose="020B0506030804020204" pitchFamily="34" charset="-78"/>
                <a:ea typeface="A nic" panose="02000500000000020002" pitchFamily="2" charset="-78"/>
                <a:cs typeface="IRANSans Medium" panose="020B0506030804020204" pitchFamily="34" charset="-78"/>
              </a:rPr>
              <a:t>56</a:t>
            </a:r>
            <a:r>
              <a:rPr lang="fa-IR" sz="1600" dirty="0" smtClean="0">
                <a:solidFill>
                  <a:srgbClr val="FF0000"/>
                </a:solidFill>
                <a:latin typeface="IRANSans Medium" panose="020B0506030804020204" pitchFamily="34" charset="-78"/>
                <a:ea typeface="A nic" panose="02000500000000020002" pitchFamily="2" charset="-78"/>
                <a:cs typeface="IRANSans Medium" panose="020B0506030804020204" pitchFamily="34" charset="-78"/>
              </a:rPr>
              <a:t>سانتی متر      </a:t>
            </a:r>
            <a:r>
              <a:rPr lang="fa-IR" sz="1600" dirty="0" smtClean="0">
                <a:solidFill>
                  <a:schemeClr val="bg1"/>
                </a:solidFill>
                <a:latin typeface="IRANSans Medium" panose="020B0506030804020204" pitchFamily="34" charset="-78"/>
                <a:ea typeface="A nic" panose="02000500000000020002" pitchFamily="2" charset="-78"/>
                <a:cs typeface="IRANSans Medium" panose="020B0506030804020204" pitchFamily="34" charset="-78"/>
              </a:rPr>
              <a:t>طول:</a:t>
            </a:r>
            <a:r>
              <a:rPr lang="fa-IR" sz="1600" dirty="0" smtClean="0">
                <a:solidFill>
                  <a:srgbClr val="FFC000"/>
                </a:solidFill>
                <a:latin typeface="IRANSans Medium" panose="020B0506030804020204" pitchFamily="34" charset="-78"/>
                <a:ea typeface="A nic" panose="02000500000000020002" pitchFamily="2" charset="-78"/>
                <a:cs typeface="IRANSans Medium" panose="020B0506030804020204" pitchFamily="34" charset="-78"/>
              </a:rPr>
              <a:t>؟؟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929044" y="2004989"/>
            <a:ext cx="591014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00100" lvl="1" indent="-342900" algn="r" rtl="1">
              <a:buFont typeface="Wingdings" panose="05000000000000000000" pitchFamily="2" charset="2"/>
              <a:buChar char="§"/>
            </a:pPr>
            <a:r>
              <a:rPr lang="fa-IR" sz="1600" dirty="0" smtClean="0">
                <a:solidFill>
                  <a:schemeClr val="bg1"/>
                </a:solidFill>
                <a:latin typeface="IRANSans Medium" panose="020B0506030804020204" pitchFamily="34" charset="-78"/>
                <a:ea typeface="A nic" panose="02000500000000020002" pitchFamily="2" charset="-78"/>
                <a:cs typeface="IRANSans Medium" panose="020B0506030804020204" pitchFamily="34" charset="-78"/>
              </a:rPr>
              <a:t>ارتفاع: </a:t>
            </a:r>
            <a:r>
              <a:rPr lang="fa-IR" sz="16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IRANSans Medium" panose="020B0506030804020204" pitchFamily="34" charset="-78"/>
                <a:ea typeface="A nic" panose="02000500000000020002" pitchFamily="2" charset="-78"/>
                <a:cs typeface="IRANSans Medium" panose="020B0506030804020204" pitchFamily="34" charset="-78"/>
              </a:rPr>
              <a:t>؟؟  </a:t>
            </a:r>
            <a:r>
              <a:rPr lang="fa-IR" sz="1600" dirty="0" smtClean="0">
                <a:solidFill>
                  <a:schemeClr val="accent6"/>
                </a:solidFill>
                <a:latin typeface="IRANSans Medium" panose="020B0506030804020204" pitchFamily="34" charset="-78"/>
                <a:ea typeface="A nic" panose="02000500000000020002" pitchFamily="2" charset="-78"/>
                <a:cs typeface="IRANSans Medium" panose="020B0506030804020204" pitchFamily="34" charset="-78"/>
              </a:rPr>
              <a:t>                   </a:t>
            </a:r>
            <a:r>
              <a:rPr lang="fa-IR" sz="1600" dirty="0" smtClean="0">
                <a:solidFill>
                  <a:schemeClr val="bg1"/>
                </a:solidFill>
                <a:latin typeface="IRANSans Medium" panose="020B0506030804020204" pitchFamily="34" charset="-78"/>
                <a:ea typeface="A nic" panose="02000500000000020002" pitchFamily="2" charset="-78"/>
                <a:cs typeface="IRANSans Medium" panose="020B0506030804020204" pitchFamily="34" charset="-78"/>
              </a:rPr>
              <a:t>ضخامت:</a:t>
            </a:r>
            <a:r>
              <a:rPr lang="fa-IR" sz="1600" dirty="0" smtClean="0">
                <a:solidFill>
                  <a:srgbClr val="FF0000"/>
                </a:solidFill>
                <a:latin typeface="IRANSans Medium" panose="020B0506030804020204" pitchFamily="34" charset="-78"/>
                <a:ea typeface="A nic" panose="02000500000000020002" pitchFamily="2" charset="-78"/>
                <a:cs typeface="IRANSans Medium" panose="020B0506030804020204" pitchFamily="34" charset="-78"/>
              </a:rPr>
              <a:t>2سانتی متر      </a:t>
            </a:r>
            <a:r>
              <a:rPr lang="fa-IR" sz="1600" dirty="0" smtClean="0">
                <a:solidFill>
                  <a:schemeClr val="bg1"/>
                </a:solidFill>
                <a:latin typeface="IRANSans Medium" panose="020B0506030804020204" pitchFamily="34" charset="-78"/>
                <a:ea typeface="A nic" panose="02000500000000020002" pitchFamily="2" charset="-78"/>
                <a:cs typeface="IRANSans Medium" panose="020B0506030804020204" pitchFamily="34" charset="-78"/>
              </a:rPr>
              <a:t>طول:</a:t>
            </a:r>
            <a:r>
              <a:rPr lang="fa-IR" sz="1600" dirty="0" smtClean="0">
                <a:solidFill>
                  <a:srgbClr val="FFC000"/>
                </a:solidFill>
                <a:latin typeface="IRANSans Medium" panose="020B0506030804020204" pitchFamily="34" charset="-78"/>
                <a:ea typeface="A nic" panose="02000500000000020002" pitchFamily="2" charset="-78"/>
                <a:cs typeface="IRANSans Medium" panose="020B0506030804020204" pitchFamily="34" charset="-78"/>
              </a:rPr>
              <a:t>؟؟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929044" y="2305632"/>
            <a:ext cx="591014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00100" lvl="1" indent="-342900" algn="r" rtl="1">
              <a:buFont typeface="Wingdings" panose="05000000000000000000" pitchFamily="2" charset="2"/>
              <a:buChar char="§"/>
            </a:pPr>
            <a:r>
              <a:rPr lang="fa-IR" sz="1600" dirty="0" smtClean="0">
                <a:solidFill>
                  <a:schemeClr val="bg1"/>
                </a:solidFill>
                <a:latin typeface="IRANSans Medium" panose="020B0506030804020204" pitchFamily="34" charset="-78"/>
                <a:ea typeface="A nic" panose="02000500000000020002" pitchFamily="2" charset="-78"/>
                <a:cs typeface="IRANSans Medium" panose="020B0506030804020204" pitchFamily="34" charset="-78"/>
              </a:rPr>
              <a:t>ارتفاع: </a:t>
            </a:r>
            <a:r>
              <a:rPr lang="fa-IR" sz="1600" dirty="0" smtClean="0">
                <a:solidFill>
                  <a:schemeClr val="accent6"/>
                </a:solidFill>
                <a:latin typeface="IRANSans Medium" panose="020B0506030804020204" pitchFamily="34" charset="-78"/>
                <a:ea typeface="A nic" panose="02000500000000020002" pitchFamily="2" charset="-78"/>
                <a:cs typeface="IRANSans Medium" panose="020B0506030804020204" pitchFamily="34" charset="-78"/>
              </a:rPr>
              <a:t>4-6سانتی متر       </a:t>
            </a:r>
            <a:r>
              <a:rPr lang="fa-IR" sz="1600" dirty="0" smtClean="0">
                <a:solidFill>
                  <a:schemeClr val="bg1"/>
                </a:solidFill>
                <a:latin typeface="IRANSans Medium" panose="020B0506030804020204" pitchFamily="34" charset="-78"/>
                <a:ea typeface="A nic" panose="02000500000000020002" pitchFamily="2" charset="-78"/>
                <a:cs typeface="IRANSans Medium" panose="020B0506030804020204" pitchFamily="34" charset="-78"/>
              </a:rPr>
              <a:t>عمق:</a:t>
            </a:r>
            <a:r>
              <a:rPr lang="fa-IR" sz="1600" dirty="0" smtClean="0">
                <a:solidFill>
                  <a:srgbClr val="FF0000"/>
                </a:solidFill>
                <a:latin typeface="IRANSans Medium" panose="020B0506030804020204" pitchFamily="34" charset="-78"/>
                <a:ea typeface="A nic" panose="02000500000000020002" pitchFamily="2" charset="-78"/>
                <a:cs typeface="IRANSans Medium" panose="020B0506030804020204" pitchFamily="34" charset="-78"/>
              </a:rPr>
              <a:t>60سانتی متر      </a:t>
            </a:r>
            <a:r>
              <a:rPr lang="fa-IR" sz="1600" dirty="0" smtClean="0">
                <a:solidFill>
                  <a:schemeClr val="bg1"/>
                </a:solidFill>
                <a:latin typeface="IRANSans Medium" panose="020B0506030804020204" pitchFamily="34" charset="-78"/>
                <a:ea typeface="A nic" panose="02000500000000020002" pitchFamily="2" charset="-78"/>
                <a:cs typeface="IRANSans Medium" panose="020B0506030804020204" pitchFamily="34" charset="-78"/>
              </a:rPr>
              <a:t>طول:</a:t>
            </a:r>
            <a:r>
              <a:rPr lang="fa-IR" sz="1600" dirty="0" smtClean="0">
                <a:solidFill>
                  <a:srgbClr val="FFC000"/>
                </a:solidFill>
                <a:latin typeface="IRANSans Medium" panose="020B0506030804020204" pitchFamily="34" charset="-78"/>
                <a:ea typeface="A nic" panose="02000500000000020002" pitchFamily="2" charset="-78"/>
                <a:cs typeface="IRANSans Medium" panose="020B0506030804020204" pitchFamily="34" charset="-78"/>
              </a:rPr>
              <a:t>؟؟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929043" y="2629465"/>
            <a:ext cx="591014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00100" lvl="1" indent="-342900" algn="r" rtl="1">
              <a:buFont typeface="Wingdings" panose="05000000000000000000" pitchFamily="2" charset="2"/>
              <a:buChar char="§"/>
            </a:pPr>
            <a:r>
              <a:rPr lang="fa-IR" sz="1600" dirty="0" smtClean="0">
                <a:solidFill>
                  <a:schemeClr val="bg1"/>
                </a:solidFill>
                <a:latin typeface="IRANSans Medium" panose="020B0506030804020204" pitchFamily="34" charset="-78"/>
                <a:ea typeface="A nic" panose="02000500000000020002" pitchFamily="2" charset="-78"/>
                <a:cs typeface="IRANSans Medium" panose="020B0506030804020204" pitchFamily="34" charset="-78"/>
              </a:rPr>
              <a:t>ارتفاع: </a:t>
            </a:r>
            <a:r>
              <a:rPr lang="fa-IR" sz="1600" dirty="0" smtClean="0">
                <a:solidFill>
                  <a:schemeClr val="accent6"/>
                </a:solidFill>
                <a:latin typeface="IRANSans Medium" panose="020B0506030804020204" pitchFamily="34" charset="-78"/>
                <a:ea typeface="A nic" panose="02000500000000020002" pitchFamily="2" charset="-78"/>
                <a:cs typeface="IRANSans Medium" panose="020B0506030804020204" pitchFamily="34" charset="-78"/>
              </a:rPr>
              <a:t>50-55-60سانتی متر     </a:t>
            </a:r>
            <a:endParaRPr lang="fa-IR" sz="1600" dirty="0" smtClean="0">
              <a:solidFill>
                <a:srgbClr val="FFC000"/>
              </a:solidFill>
              <a:latin typeface="IRANSans Medium" panose="020B0506030804020204" pitchFamily="34" charset="-78"/>
              <a:ea typeface="A nic" panose="02000500000000020002" pitchFamily="2" charset="-78"/>
              <a:cs typeface="IRANSans Medium" panose="020B0506030804020204" pitchFamily="34" charset="-78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6896" y="3031578"/>
            <a:ext cx="3320810" cy="33208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6937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2960380" y="686887"/>
            <a:ext cx="421140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sz="2400" b="1" dirty="0">
                <a:solidFill>
                  <a:schemeClr val="bg1"/>
                </a:solidFill>
                <a:latin typeface="Bahij Titr" panose="02040703060201020203" pitchFamily="18" charset="-78"/>
                <a:cs typeface="Bahij Titr" panose="02040703060201020203" pitchFamily="18" charset="-78"/>
              </a:rPr>
              <a:t> فهرست ابعاد و اندازه </a:t>
            </a:r>
            <a:r>
              <a:rPr lang="fa-IR" sz="2400" b="1" dirty="0" smtClean="0">
                <a:solidFill>
                  <a:schemeClr val="bg1"/>
                </a:solidFill>
                <a:latin typeface="Bahij Titr" panose="02040703060201020203" pitchFamily="18" charset="-78"/>
                <a:cs typeface="Bahij Titr" panose="02040703060201020203" pitchFamily="18" charset="-78"/>
              </a:rPr>
              <a:t>های </a:t>
            </a:r>
            <a:r>
              <a:rPr lang="fa-IR" sz="2400" b="1" dirty="0">
                <a:solidFill>
                  <a:schemeClr val="bg1"/>
                </a:solidFill>
                <a:latin typeface="Bahij Titr" panose="02040703060201020203" pitchFamily="18" charset="-78"/>
                <a:cs typeface="Bahij Titr" panose="02040703060201020203" pitchFamily="18" charset="-78"/>
              </a:rPr>
              <a:t>استاندارد كابينت</a:t>
            </a:r>
            <a:endParaRPr lang="en-US" sz="2400" dirty="0">
              <a:solidFill>
                <a:schemeClr val="bg1"/>
              </a:solidFill>
              <a:latin typeface="Bahij Titr" panose="02040703060201020203" pitchFamily="18" charset="-78"/>
              <a:cs typeface="Bahij Titr" panose="02040703060201020203" pitchFamily="18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986024" y="1811607"/>
            <a:ext cx="13604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24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Bahij Titr" panose="02040703060201020203" pitchFamily="18" charset="-78"/>
                <a:cs typeface="Bahij Titr" panose="02040703060201020203" pitchFamily="18" charset="-78"/>
              </a:rPr>
              <a:t>هوایی</a:t>
            </a:r>
            <a:endParaRPr lang="en-US" sz="2400" dirty="0">
              <a:solidFill>
                <a:schemeClr val="accent4">
                  <a:lumMod val="60000"/>
                  <a:lumOff val="40000"/>
                </a:schemeClr>
              </a:solidFill>
              <a:latin typeface="Bahij Titr" panose="02040703060201020203" pitchFamily="18" charset="-78"/>
              <a:cs typeface="Bahij Titr" panose="02040703060201020203" pitchFamily="18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245092" y="1169682"/>
            <a:ext cx="4226312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00100" lvl="1" indent="-342900" algn="r" rtl="1">
              <a:buFont typeface="Wingdings" panose="05000000000000000000" pitchFamily="2" charset="2"/>
              <a:buChar char="§"/>
            </a:pPr>
            <a:r>
              <a:rPr lang="fa-IR" sz="2000" dirty="0" smtClean="0">
                <a:solidFill>
                  <a:schemeClr val="bg1"/>
                </a:solidFill>
                <a:latin typeface="IRANSans Medium" panose="020B0506030804020204" pitchFamily="34" charset="-78"/>
                <a:ea typeface="A nic" panose="02000500000000020002" pitchFamily="2" charset="-78"/>
                <a:cs typeface="IRANSans Medium" panose="020B0506030804020204" pitchFamily="34" charset="-78"/>
              </a:rPr>
              <a:t>1-ابعاد بدنه</a:t>
            </a:r>
          </a:p>
          <a:p>
            <a:pPr marL="800100" lvl="1" indent="-342900" algn="r" rtl="1">
              <a:buFont typeface="Wingdings" panose="05000000000000000000" pitchFamily="2" charset="2"/>
              <a:buChar char="§"/>
            </a:pPr>
            <a:r>
              <a:rPr lang="fa-IR" sz="2000" dirty="0" smtClean="0">
                <a:solidFill>
                  <a:schemeClr val="bg1"/>
                </a:solidFill>
                <a:latin typeface="IRANSans Medium" panose="020B0506030804020204" pitchFamily="34" charset="-78"/>
                <a:ea typeface="A nic" panose="02000500000000020002" pitchFamily="2" charset="-78"/>
                <a:cs typeface="IRANSans Medium" panose="020B0506030804020204" pitchFamily="34" charset="-78"/>
              </a:rPr>
              <a:t>2-ابعاد درب</a:t>
            </a:r>
          </a:p>
          <a:p>
            <a:pPr marL="800100" lvl="1" indent="-342900" algn="r" rtl="1">
              <a:buFont typeface="Wingdings" panose="05000000000000000000" pitchFamily="2" charset="2"/>
              <a:buChar char="§"/>
            </a:pPr>
            <a:r>
              <a:rPr lang="fa-IR" sz="2000" dirty="0" smtClean="0">
                <a:solidFill>
                  <a:schemeClr val="bg1"/>
                </a:solidFill>
                <a:latin typeface="IRANSans Medium" panose="020B0506030804020204" pitchFamily="34" charset="-78"/>
                <a:ea typeface="A nic" panose="02000500000000020002" pitchFamily="2" charset="-78"/>
                <a:cs typeface="IRANSans Medium" panose="020B0506030804020204" pitchFamily="34" charset="-78"/>
              </a:rPr>
              <a:t>3-ابعاد تاج</a:t>
            </a:r>
          </a:p>
          <a:p>
            <a:pPr marL="800100" lvl="1" indent="-342900" algn="r" rtl="1">
              <a:buFont typeface="Wingdings" panose="05000000000000000000" pitchFamily="2" charset="2"/>
              <a:buChar char="§"/>
            </a:pPr>
            <a:r>
              <a:rPr lang="fa-IR" sz="2000" dirty="0" smtClean="0">
                <a:solidFill>
                  <a:schemeClr val="bg1"/>
                </a:solidFill>
                <a:latin typeface="IRANSans Medium" panose="020B0506030804020204" pitchFamily="34" charset="-78"/>
                <a:ea typeface="A nic" panose="02000500000000020002" pitchFamily="2" charset="-78"/>
                <a:cs typeface="IRANSans Medium" panose="020B0506030804020204" pitchFamily="34" charset="-78"/>
              </a:rPr>
              <a:t>4-ابعاد نورمخفی</a:t>
            </a:r>
          </a:p>
          <a:p>
            <a:pPr marL="800100" lvl="1" indent="-342900" algn="r" rtl="1">
              <a:buFont typeface="Wingdings" panose="05000000000000000000" pitchFamily="2" charset="2"/>
              <a:buChar char="§"/>
            </a:pPr>
            <a:endParaRPr lang="fa-IR" sz="2000" dirty="0" smtClean="0">
              <a:solidFill>
                <a:schemeClr val="bg1"/>
              </a:solidFill>
              <a:latin typeface="IRANSans Medium" panose="020B0506030804020204" pitchFamily="34" charset="-78"/>
              <a:ea typeface="A nic" panose="02000500000000020002" pitchFamily="2" charset="-78"/>
              <a:cs typeface="IRANSans Medium" panose="020B0506030804020204" pitchFamily="34" charset="-78"/>
            </a:endParaRPr>
          </a:p>
          <a:p>
            <a:pPr marL="800100" lvl="1" indent="-342900" algn="r" rtl="1">
              <a:buFont typeface="Wingdings" panose="05000000000000000000" pitchFamily="2" charset="2"/>
              <a:buChar char="§"/>
            </a:pPr>
            <a:r>
              <a:rPr lang="fa-IR" sz="2000" dirty="0" smtClean="0">
                <a:solidFill>
                  <a:schemeClr val="bg1"/>
                </a:solidFill>
                <a:latin typeface="IRANSans Medium" panose="020B0506030804020204" pitchFamily="34" charset="-78"/>
                <a:ea typeface="A nic" panose="02000500000000020002" pitchFamily="2" charset="-78"/>
                <a:cs typeface="IRANSans Medium" panose="020B0506030804020204" pitchFamily="34" charset="-78"/>
              </a:rPr>
              <a:t>5-ابعاد بدنه</a:t>
            </a:r>
          </a:p>
          <a:p>
            <a:pPr marL="800100" lvl="1" indent="-342900" algn="r" rtl="1">
              <a:buFont typeface="Wingdings" panose="05000000000000000000" pitchFamily="2" charset="2"/>
              <a:buChar char="§"/>
            </a:pPr>
            <a:endParaRPr lang="fa-IR" sz="2000" dirty="0">
              <a:solidFill>
                <a:schemeClr val="bg1"/>
              </a:solidFill>
              <a:latin typeface="IRANSans Medium" panose="020B0506030804020204" pitchFamily="34" charset="-78"/>
              <a:ea typeface="A nic" panose="02000500000000020002" pitchFamily="2" charset="-78"/>
              <a:cs typeface="IRANSans Medium" panose="020B0506030804020204" pitchFamily="34" charset="-78"/>
            </a:endParaRPr>
          </a:p>
          <a:p>
            <a:pPr marL="800100" lvl="1" indent="-342900" algn="r" rtl="1">
              <a:buFont typeface="Wingdings" panose="05000000000000000000" pitchFamily="2" charset="2"/>
              <a:buChar char="§"/>
            </a:pPr>
            <a:endParaRPr lang="fa-IR" sz="2000" dirty="0" smtClean="0">
              <a:solidFill>
                <a:schemeClr val="bg1"/>
              </a:solidFill>
              <a:latin typeface="IRANSans Medium" panose="020B0506030804020204" pitchFamily="34" charset="-78"/>
              <a:ea typeface="A nic" panose="02000500000000020002" pitchFamily="2" charset="-78"/>
              <a:cs typeface="IRANSans Medium" panose="020B0506030804020204" pitchFamily="34" charset="-78"/>
            </a:endParaRPr>
          </a:p>
          <a:p>
            <a:pPr marL="800100" lvl="1" indent="-342900" algn="r" rtl="1">
              <a:buFont typeface="Wingdings" panose="05000000000000000000" pitchFamily="2" charset="2"/>
              <a:buChar char="§"/>
            </a:pPr>
            <a:r>
              <a:rPr lang="fa-IR" sz="2000" dirty="0" smtClean="0">
                <a:solidFill>
                  <a:schemeClr val="bg1"/>
                </a:solidFill>
                <a:latin typeface="IRANSans Medium" panose="020B0506030804020204" pitchFamily="34" charset="-78"/>
                <a:ea typeface="A nic" panose="02000500000000020002" pitchFamily="2" charset="-78"/>
                <a:cs typeface="IRANSans Medium" panose="020B0506030804020204" pitchFamily="34" charset="-78"/>
              </a:rPr>
              <a:t>6-ابعاد کانتر</a:t>
            </a:r>
          </a:p>
          <a:p>
            <a:pPr marL="800100" lvl="1" indent="-342900" algn="r" rtl="1">
              <a:buFont typeface="Wingdings" panose="05000000000000000000" pitchFamily="2" charset="2"/>
              <a:buChar char="§"/>
            </a:pPr>
            <a:r>
              <a:rPr lang="fa-IR" sz="2000" dirty="0" smtClean="0">
                <a:solidFill>
                  <a:schemeClr val="bg1"/>
                </a:solidFill>
                <a:latin typeface="IRANSans Medium" panose="020B0506030804020204" pitchFamily="34" charset="-78"/>
                <a:ea typeface="A nic" panose="02000500000000020002" pitchFamily="2" charset="-78"/>
                <a:cs typeface="IRANSans Medium" panose="020B0506030804020204" pitchFamily="34" charset="-78"/>
              </a:rPr>
              <a:t>7-ابعاد جزیره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83535" y="1226832"/>
            <a:ext cx="66746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00100" lvl="1" indent="-342900" algn="r" rtl="1">
              <a:buFont typeface="Wingdings" panose="05000000000000000000" pitchFamily="2" charset="2"/>
              <a:buChar char="§"/>
            </a:pPr>
            <a:r>
              <a:rPr lang="fa-IR" sz="1600" dirty="0" smtClean="0">
                <a:solidFill>
                  <a:schemeClr val="bg1"/>
                </a:solidFill>
                <a:latin typeface="IRANSans Medium" panose="020B0506030804020204" pitchFamily="34" charset="-78"/>
                <a:ea typeface="A nic" panose="02000500000000020002" pitchFamily="2" charset="-78"/>
                <a:cs typeface="IRANSans Medium" panose="020B0506030804020204" pitchFamily="34" charset="-78"/>
              </a:rPr>
              <a:t>ارتفاع: </a:t>
            </a:r>
            <a:r>
              <a:rPr lang="fa-IR" sz="1600" dirty="0" smtClean="0">
                <a:solidFill>
                  <a:schemeClr val="accent6"/>
                </a:solidFill>
                <a:latin typeface="IRANSans Medium" panose="020B0506030804020204" pitchFamily="34" charset="-78"/>
                <a:ea typeface="A nic" panose="02000500000000020002" pitchFamily="2" charset="-78"/>
                <a:cs typeface="IRANSans Medium" panose="020B0506030804020204" pitchFamily="34" charset="-78"/>
              </a:rPr>
              <a:t>70-90سانتی متر       </a:t>
            </a:r>
            <a:r>
              <a:rPr lang="fa-IR" sz="1600" dirty="0" smtClean="0">
                <a:solidFill>
                  <a:schemeClr val="bg1"/>
                </a:solidFill>
                <a:latin typeface="IRANSans Medium" panose="020B0506030804020204" pitchFamily="34" charset="-78"/>
                <a:ea typeface="A nic" panose="02000500000000020002" pitchFamily="2" charset="-78"/>
                <a:cs typeface="IRANSans Medium" panose="020B0506030804020204" pitchFamily="34" charset="-78"/>
              </a:rPr>
              <a:t>عمق:</a:t>
            </a:r>
            <a:r>
              <a:rPr lang="fa-IR" sz="1600" dirty="0" smtClean="0">
                <a:solidFill>
                  <a:srgbClr val="FF0000"/>
                </a:solidFill>
                <a:latin typeface="IRANSans Medium" panose="020B0506030804020204" pitchFamily="34" charset="-78"/>
                <a:ea typeface="A nic" panose="02000500000000020002" pitchFamily="2" charset="-78"/>
                <a:cs typeface="IRANSans Medium" panose="020B0506030804020204" pitchFamily="34" charset="-78"/>
              </a:rPr>
              <a:t>30-40سانتی متر</a:t>
            </a:r>
            <a:endParaRPr lang="fa-IR" sz="1600" dirty="0" smtClean="0">
              <a:solidFill>
                <a:srgbClr val="FFC000"/>
              </a:solidFill>
              <a:latin typeface="IRANSans Medium" panose="020B0506030804020204" pitchFamily="34" charset="-78"/>
              <a:ea typeface="A nic" panose="02000500000000020002" pitchFamily="2" charset="-78"/>
              <a:cs typeface="IRANSans Medium" panose="020B0506030804020204" pitchFamily="34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88385" y="1593378"/>
            <a:ext cx="591014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00100" lvl="1" indent="-342900" algn="r" rtl="1">
              <a:buFont typeface="Wingdings" panose="05000000000000000000" pitchFamily="2" charset="2"/>
              <a:buChar char="§"/>
            </a:pPr>
            <a:r>
              <a:rPr lang="fa-IR" sz="1600" dirty="0" smtClean="0">
                <a:solidFill>
                  <a:schemeClr val="bg1"/>
                </a:solidFill>
                <a:latin typeface="IRANSans Medium" panose="020B0506030804020204" pitchFamily="34" charset="-78"/>
                <a:ea typeface="A nic" panose="02000500000000020002" pitchFamily="2" charset="-78"/>
                <a:cs typeface="IRANSans Medium" panose="020B0506030804020204" pitchFamily="34" charset="-78"/>
              </a:rPr>
              <a:t>ارتفاع: </a:t>
            </a:r>
            <a:r>
              <a:rPr lang="fa-IR" sz="16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IRANSans Medium" panose="020B0506030804020204" pitchFamily="34" charset="-78"/>
                <a:ea typeface="A nic" panose="02000500000000020002" pitchFamily="2" charset="-78"/>
                <a:cs typeface="IRANSans Medium" panose="020B0506030804020204" pitchFamily="34" charset="-78"/>
              </a:rPr>
              <a:t>؟؟  </a:t>
            </a:r>
            <a:r>
              <a:rPr lang="fa-IR" sz="1600" dirty="0" smtClean="0">
                <a:solidFill>
                  <a:schemeClr val="accent6"/>
                </a:solidFill>
                <a:latin typeface="IRANSans Medium" panose="020B0506030804020204" pitchFamily="34" charset="-78"/>
                <a:ea typeface="A nic" panose="02000500000000020002" pitchFamily="2" charset="-78"/>
                <a:cs typeface="IRANSans Medium" panose="020B0506030804020204" pitchFamily="34" charset="-78"/>
              </a:rPr>
              <a:t>           </a:t>
            </a:r>
            <a:r>
              <a:rPr lang="fa-IR" sz="1600" dirty="0" smtClean="0">
                <a:solidFill>
                  <a:schemeClr val="bg1"/>
                </a:solidFill>
                <a:latin typeface="IRANSans Medium" panose="020B0506030804020204" pitchFamily="34" charset="-78"/>
                <a:ea typeface="A nic" panose="02000500000000020002" pitchFamily="2" charset="-78"/>
                <a:cs typeface="IRANSans Medium" panose="020B0506030804020204" pitchFamily="34" charset="-78"/>
              </a:rPr>
              <a:t>ضخامت:</a:t>
            </a:r>
            <a:r>
              <a:rPr lang="fa-IR" sz="1600" dirty="0" smtClean="0">
                <a:solidFill>
                  <a:srgbClr val="FF0000"/>
                </a:solidFill>
                <a:latin typeface="IRANSans Medium" panose="020B0506030804020204" pitchFamily="34" charset="-78"/>
                <a:ea typeface="A nic" panose="02000500000000020002" pitchFamily="2" charset="-78"/>
                <a:cs typeface="IRANSans Medium" panose="020B0506030804020204" pitchFamily="34" charset="-78"/>
              </a:rPr>
              <a:t>2سانتی متر      </a:t>
            </a:r>
            <a:r>
              <a:rPr lang="fa-IR" sz="1600" dirty="0" smtClean="0">
                <a:solidFill>
                  <a:schemeClr val="bg1"/>
                </a:solidFill>
                <a:latin typeface="IRANSans Medium" panose="020B0506030804020204" pitchFamily="34" charset="-78"/>
                <a:ea typeface="A nic" panose="02000500000000020002" pitchFamily="2" charset="-78"/>
                <a:cs typeface="IRANSans Medium" panose="020B0506030804020204" pitchFamily="34" charset="-78"/>
              </a:rPr>
              <a:t>طول:</a:t>
            </a:r>
            <a:r>
              <a:rPr lang="fa-IR" sz="1600" dirty="0" smtClean="0">
                <a:solidFill>
                  <a:srgbClr val="FFC000"/>
                </a:solidFill>
                <a:latin typeface="IRANSans Medium" panose="020B0506030804020204" pitchFamily="34" charset="-78"/>
                <a:ea typeface="A nic" panose="02000500000000020002" pitchFamily="2" charset="-78"/>
                <a:cs typeface="IRANSans Medium" panose="020B0506030804020204" pitchFamily="34" charset="-78"/>
              </a:rPr>
              <a:t>؟؟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3565" y="3382011"/>
            <a:ext cx="2736534" cy="2736534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488384" y="1873162"/>
            <a:ext cx="591014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00100" lvl="1" indent="-342900" algn="r" rtl="1">
              <a:buFont typeface="Wingdings" panose="05000000000000000000" pitchFamily="2" charset="2"/>
              <a:buChar char="§"/>
            </a:pPr>
            <a:r>
              <a:rPr lang="fa-IR" sz="1600" dirty="0" smtClean="0">
                <a:solidFill>
                  <a:schemeClr val="bg1"/>
                </a:solidFill>
                <a:latin typeface="IRANSans Medium" panose="020B0506030804020204" pitchFamily="34" charset="-78"/>
                <a:ea typeface="A nic" panose="02000500000000020002" pitchFamily="2" charset="-78"/>
                <a:cs typeface="IRANSans Medium" panose="020B0506030804020204" pitchFamily="34" charset="-78"/>
              </a:rPr>
              <a:t>ارتفاع: </a:t>
            </a:r>
            <a:r>
              <a:rPr lang="fa-IR" sz="1600" dirty="0" smtClean="0">
                <a:solidFill>
                  <a:srgbClr val="FF0000"/>
                </a:solidFill>
                <a:latin typeface="IRANSans Medium" panose="020B0506030804020204" pitchFamily="34" charset="-78"/>
                <a:ea typeface="A nic" panose="02000500000000020002" pitchFamily="2" charset="-78"/>
                <a:cs typeface="IRANSans Medium" panose="020B0506030804020204" pitchFamily="34" charset="-78"/>
              </a:rPr>
              <a:t>7-15 سانتی متر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488383" y="2180938"/>
            <a:ext cx="591014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00100" lvl="1" indent="-342900" algn="r" rtl="1">
              <a:buFont typeface="Wingdings" panose="05000000000000000000" pitchFamily="2" charset="2"/>
              <a:buChar char="§"/>
            </a:pPr>
            <a:r>
              <a:rPr lang="fa-IR" sz="1600" dirty="0" smtClean="0">
                <a:solidFill>
                  <a:schemeClr val="bg1"/>
                </a:solidFill>
                <a:latin typeface="IRANSans Medium" panose="020B0506030804020204" pitchFamily="34" charset="-78"/>
                <a:ea typeface="A nic" panose="02000500000000020002" pitchFamily="2" charset="-78"/>
                <a:cs typeface="IRANSans Medium" panose="020B0506030804020204" pitchFamily="34" charset="-78"/>
              </a:rPr>
              <a:t>ارتفاع: </a:t>
            </a:r>
            <a:r>
              <a:rPr lang="fa-IR" sz="1600" dirty="0" smtClean="0">
                <a:solidFill>
                  <a:srgbClr val="FF0000"/>
                </a:solidFill>
                <a:latin typeface="IRANSans Medium" panose="020B0506030804020204" pitchFamily="34" charset="-78"/>
                <a:ea typeface="A nic" panose="02000500000000020002" pitchFamily="2" charset="-78"/>
                <a:cs typeface="IRANSans Medium" panose="020B0506030804020204" pitchFamily="34" charset="-78"/>
              </a:rPr>
              <a:t>7-3 سانتی متر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52450" y="2735681"/>
            <a:ext cx="72295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00100" lvl="1" indent="-342900" algn="r" rtl="1">
              <a:buFont typeface="Wingdings" panose="05000000000000000000" pitchFamily="2" charset="2"/>
              <a:buChar char="§"/>
            </a:pPr>
            <a:r>
              <a:rPr lang="fa-IR" sz="1600" dirty="0" smtClean="0">
                <a:solidFill>
                  <a:schemeClr val="bg1"/>
                </a:solidFill>
                <a:latin typeface="IRANSans Medium" panose="020B0506030804020204" pitchFamily="34" charset="-78"/>
                <a:ea typeface="A nic" panose="02000500000000020002" pitchFamily="2" charset="-78"/>
                <a:cs typeface="IRANSans Medium" panose="020B0506030804020204" pitchFamily="34" charset="-78"/>
              </a:rPr>
              <a:t>ارتفاع: </a:t>
            </a:r>
            <a:r>
              <a:rPr lang="fa-IR" sz="1600" dirty="0" smtClean="0">
                <a:solidFill>
                  <a:schemeClr val="accent6"/>
                </a:solidFill>
                <a:latin typeface="IRANSans Medium" panose="020B0506030804020204" pitchFamily="34" charset="-78"/>
                <a:ea typeface="A nic" panose="02000500000000020002" pitchFamily="2" charset="-78"/>
                <a:cs typeface="IRANSans Medium" panose="020B0506030804020204" pitchFamily="34" charset="-78"/>
              </a:rPr>
              <a:t>227سانتی متر    </a:t>
            </a:r>
            <a:r>
              <a:rPr lang="fa-IR" sz="1600" dirty="0" smtClean="0">
                <a:solidFill>
                  <a:schemeClr val="bg1"/>
                </a:solidFill>
                <a:latin typeface="IRANSans Medium" panose="020B0506030804020204" pitchFamily="34" charset="-78"/>
                <a:ea typeface="A nic" panose="02000500000000020002" pitchFamily="2" charset="-78"/>
                <a:cs typeface="IRANSans Medium" panose="020B0506030804020204" pitchFamily="34" charset="-78"/>
              </a:rPr>
              <a:t>عمق:</a:t>
            </a:r>
            <a:r>
              <a:rPr lang="fa-IR" sz="1600" dirty="0" smtClean="0">
                <a:solidFill>
                  <a:srgbClr val="FF0000"/>
                </a:solidFill>
                <a:latin typeface="IRANSans Medium" panose="020B0506030804020204" pitchFamily="34" charset="-78"/>
                <a:ea typeface="A nic" panose="02000500000000020002" pitchFamily="2" charset="-78"/>
                <a:cs typeface="IRANSans Medium" panose="020B0506030804020204" pitchFamily="34" charset="-78"/>
              </a:rPr>
              <a:t>30-56سانتی متر   </a:t>
            </a:r>
            <a:r>
              <a:rPr lang="fa-IR" sz="1600" dirty="0" smtClean="0">
                <a:solidFill>
                  <a:schemeClr val="bg1"/>
                </a:solidFill>
                <a:latin typeface="IRANSans Medium" panose="020B0506030804020204" pitchFamily="34" charset="-78"/>
                <a:ea typeface="A nic" panose="02000500000000020002" pitchFamily="2" charset="-78"/>
                <a:cs typeface="IRANSans Medium" panose="020B0506030804020204" pitchFamily="34" charset="-78"/>
              </a:rPr>
              <a:t>طول:20</a:t>
            </a:r>
            <a:r>
              <a:rPr lang="fa-IR" sz="1600" dirty="0" smtClean="0">
                <a:solidFill>
                  <a:srgbClr val="FF0000"/>
                </a:solidFill>
                <a:latin typeface="IRANSans Medium" panose="020B0506030804020204" pitchFamily="34" charset="-78"/>
                <a:ea typeface="A nic" panose="02000500000000020002" pitchFamily="2" charset="-78"/>
                <a:cs typeface="IRANSans Medium" panose="020B0506030804020204" pitchFamily="34" charset="-78"/>
              </a:rPr>
              <a:t>-120سانتی متر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954985" y="3651687"/>
            <a:ext cx="66746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00100" lvl="1" indent="-342900" algn="r" rtl="1">
              <a:buFont typeface="Wingdings" panose="05000000000000000000" pitchFamily="2" charset="2"/>
              <a:buChar char="§"/>
            </a:pPr>
            <a:r>
              <a:rPr lang="fa-IR" sz="1600" dirty="0" smtClean="0">
                <a:solidFill>
                  <a:schemeClr val="bg1"/>
                </a:solidFill>
                <a:latin typeface="IRANSans Medium" panose="020B0506030804020204" pitchFamily="34" charset="-78"/>
                <a:ea typeface="A nic" panose="02000500000000020002" pitchFamily="2" charset="-78"/>
                <a:cs typeface="IRANSans Medium" panose="020B0506030804020204" pitchFamily="34" charset="-78"/>
              </a:rPr>
              <a:t>عمق:60-90 سانتی متر</a:t>
            </a:r>
            <a:endParaRPr lang="fa-IR" sz="1600" dirty="0" smtClean="0">
              <a:solidFill>
                <a:srgbClr val="FFC000"/>
              </a:solidFill>
              <a:latin typeface="IRANSans Medium" panose="020B0506030804020204" pitchFamily="34" charset="-78"/>
              <a:ea typeface="A nic" panose="02000500000000020002" pitchFamily="2" charset="-78"/>
              <a:cs typeface="IRANSans Medium" panose="020B0506030804020204" pitchFamily="34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954985" y="4014440"/>
            <a:ext cx="66746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00100" lvl="1" indent="-342900" algn="r" rtl="1">
              <a:buFont typeface="Wingdings" panose="05000000000000000000" pitchFamily="2" charset="2"/>
              <a:buChar char="§"/>
            </a:pPr>
            <a:r>
              <a:rPr lang="fa-IR" sz="1600" dirty="0" smtClean="0">
                <a:solidFill>
                  <a:schemeClr val="bg1"/>
                </a:solidFill>
                <a:latin typeface="IRANSans Medium" panose="020B0506030804020204" pitchFamily="34" charset="-78"/>
                <a:ea typeface="A nic" panose="02000500000000020002" pitchFamily="2" charset="-78"/>
                <a:cs typeface="IRANSans Medium" panose="020B0506030804020204" pitchFamily="34" charset="-78"/>
              </a:rPr>
              <a:t>عمق:60-120 سانتی متر</a:t>
            </a:r>
            <a:endParaRPr lang="fa-IR" sz="1600" dirty="0" smtClean="0">
              <a:solidFill>
                <a:srgbClr val="FFC000"/>
              </a:solidFill>
              <a:latin typeface="IRANSans Medium" panose="020B0506030804020204" pitchFamily="34" charset="-78"/>
              <a:ea typeface="A nic" panose="02000500000000020002" pitchFamily="2" charset="-78"/>
              <a:cs typeface="IRANSans Medium" panose="020B0506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26011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8" grpId="0"/>
      <p:bldP spid="9" grpId="0"/>
      <p:bldP spid="13" grpId="0"/>
      <p:bldP spid="14" grpId="0"/>
      <p:bldP spid="16" grpId="0"/>
      <p:bldP spid="17" grpId="0"/>
      <p:bldP spid="1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9961" y="1971006"/>
            <a:ext cx="8039100" cy="3769911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2108642" y="1214812"/>
            <a:ext cx="588173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sz="2000" b="1" dirty="0">
                <a:solidFill>
                  <a:schemeClr val="bg1"/>
                </a:solidFill>
                <a:latin typeface="IRANSans Medium" panose="020B0506030804020204" pitchFamily="34" charset="-78"/>
                <a:cs typeface="IRANSans Medium" panose="020B0506030804020204" pitchFamily="34" charset="-78"/>
              </a:rPr>
              <a:t>اندازه هاي استاندارد وسایل و تجهيزات آشپزخانه در ايران</a:t>
            </a:r>
            <a:endParaRPr lang="en-US" sz="2000" dirty="0">
              <a:solidFill>
                <a:schemeClr val="bg1"/>
              </a:solidFill>
              <a:latin typeface="IRANSans Medium" panose="020B0506030804020204" pitchFamily="34" charset="-78"/>
              <a:cs typeface="IRANSans Medium" panose="020B0506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807972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419815" y="881814"/>
            <a:ext cx="676131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a-IR" b="1" dirty="0" smtClean="0">
                <a:solidFill>
                  <a:schemeClr val="bg1"/>
                </a:solidFill>
                <a:latin typeface="IRANSans Medium" panose="020B0506030804020204" pitchFamily="34" charset="-78"/>
                <a:cs typeface="IRANSans Medium" panose="020B0506030804020204" pitchFamily="34" charset="-78"/>
              </a:rPr>
              <a:t>انواع سیستم چیدمان( آشپزخانه براساس شکل پلان آن)</a:t>
            </a:r>
            <a:endParaRPr lang="en-US" dirty="0">
              <a:solidFill>
                <a:schemeClr val="bg1"/>
              </a:solidFill>
              <a:latin typeface="IRANSans Medium" panose="020B0506030804020204" pitchFamily="34" charset="-78"/>
              <a:cs typeface="IRANSans Medium" panose="020B0506030804020204" pitchFamily="34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8155444" y="2014208"/>
            <a:ext cx="116570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sz="2000" dirty="0" smtClean="0">
                <a:solidFill>
                  <a:schemeClr val="bg1"/>
                </a:solidFill>
                <a:latin typeface="Bahij Titr" panose="02040703060201020203" pitchFamily="18" charset="-78"/>
                <a:cs typeface="Bahij Titr" panose="02040703060201020203" pitchFamily="18" charset="-78"/>
              </a:rPr>
              <a:t>سیستم خطی</a:t>
            </a:r>
            <a:endParaRPr lang="en-US" sz="2000" dirty="0">
              <a:solidFill>
                <a:schemeClr val="bg1"/>
              </a:solidFill>
              <a:latin typeface="Bahij Titr" panose="02040703060201020203" pitchFamily="18" charset="-78"/>
              <a:cs typeface="Bahij Titr" panose="02040703060201020203" pitchFamily="18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7951558" y="2406658"/>
            <a:ext cx="138852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sz="2000" dirty="0" smtClean="0">
                <a:solidFill>
                  <a:schemeClr val="bg1"/>
                </a:solidFill>
                <a:latin typeface="Bahij Titr" panose="02040703060201020203" pitchFamily="18" charset="-78"/>
                <a:cs typeface="Bahij Titr" panose="02040703060201020203" pitchFamily="18" charset="-78"/>
              </a:rPr>
              <a:t>سیستم راهرویی</a:t>
            </a:r>
            <a:endParaRPr lang="en-US" sz="2000" dirty="0">
              <a:solidFill>
                <a:schemeClr val="bg1"/>
              </a:solidFill>
              <a:latin typeface="Bahij Titr" panose="02040703060201020203" pitchFamily="18" charset="-78"/>
              <a:cs typeface="Bahij Titr" panose="02040703060201020203" pitchFamily="18" charset="-78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8096133" y="2806768"/>
            <a:ext cx="122501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sz="2000" dirty="0" smtClean="0">
                <a:solidFill>
                  <a:schemeClr val="bg1"/>
                </a:solidFill>
                <a:latin typeface="Bahij Titr" panose="02040703060201020203" pitchFamily="18" charset="-78"/>
                <a:cs typeface="Bahij Titr" panose="02040703060201020203" pitchFamily="18" charset="-78"/>
              </a:rPr>
              <a:t>سیستم    شکل</a:t>
            </a:r>
            <a:endParaRPr lang="en-US" sz="2000" dirty="0">
              <a:solidFill>
                <a:schemeClr val="bg1"/>
              </a:solidFill>
              <a:latin typeface="Bahij Titr" panose="02040703060201020203" pitchFamily="18" charset="-78"/>
              <a:cs typeface="Bahij Titr" panose="02040703060201020203" pitchFamily="18" charset="-78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7866904" y="3987028"/>
            <a:ext cx="145424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sz="2000" dirty="0" smtClean="0">
                <a:solidFill>
                  <a:schemeClr val="bg1"/>
                </a:solidFill>
                <a:latin typeface="Bahij Titr" panose="02040703060201020203" pitchFamily="18" charset="-78"/>
                <a:cs typeface="Bahij Titr" panose="02040703060201020203" pitchFamily="18" charset="-78"/>
              </a:rPr>
              <a:t>سیستم جزیره ای</a:t>
            </a:r>
            <a:endParaRPr lang="en-US" sz="2000" dirty="0">
              <a:solidFill>
                <a:schemeClr val="bg1"/>
              </a:solidFill>
              <a:latin typeface="Bahij Titr" panose="02040703060201020203" pitchFamily="18" charset="-78"/>
              <a:cs typeface="Bahij Titr" panose="02040703060201020203" pitchFamily="18" charset="-78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8096134" y="3206878"/>
            <a:ext cx="122501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sz="2000" dirty="0" smtClean="0">
                <a:solidFill>
                  <a:schemeClr val="bg1"/>
                </a:solidFill>
                <a:latin typeface="Bahij Titr" panose="02040703060201020203" pitchFamily="18" charset="-78"/>
                <a:cs typeface="Bahij Titr" panose="02040703060201020203" pitchFamily="18" charset="-78"/>
              </a:rPr>
              <a:t>سیستم    شکل</a:t>
            </a:r>
            <a:endParaRPr lang="en-US" sz="2000" dirty="0">
              <a:solidFill>
                <a:schemeClr val="bg1"/>
              </a:solidFill>
              <a:latin typeface="Bahij Titr" panose="02040703060201020203" pitchFamily="18" charset="-78"/>
              <a:cs typeface="Bahij Titr" panose="02040703060201020203" pitchFamily="18" charset="-78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8096135" y="3588742"/>
            <a:ext cx="122501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sz="2000" dirty="0" smtClean="0">
                <a:solidFill>
                  <a:schemeClr val="bg1"/>
                </a:solidFill>
                <a:latin typeface="Bahij Titr" panose="02040703060201020203" pitchFamily="18" charset="-78"/>
                <a:cs typeface="Bahij Titr" panose="02040703060201020203" pitchFamily="18" charset="-78"/>
              </a:rPr>
              <a:t>سیستم    شکل</a:t>
            </a:r>
            <a:endParaRPr lang="en-US" sz="2000" dirty="0">
              <a:solidFill>
                <a:schemeClr val="bg1"/>
              </a:solidFill>
              <a:latin typeface="Bahij Titr" panose="02040703060201020203" pitchFamily="18" charset="-78"/>
              <a:cs typeface="Bahij Titr" panose="02040703060201020203" pitchFamily="18" charset="-78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8482954" y="2790486"/>
            <a:ext cx="3257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</a:rPr>
              <a:t>L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8454378" y="3171227"/>
            <a:ext cx="3513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U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8471434" y="3559928"/>
            <a:ext cx="3513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G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7138" y="1419530"/>
            <a:ext cx="4708370" cy="50194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4931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7" grpId="0"/>
      <p:bldP spid="8" grpId="0"/>
      <p:bldP spid="12" grpId="0"/>
      <p:bldP spid="13" grpId="0"/>
      <p:bldP spid="14" grpId="0"/>
      <p:bldP spid="16" grpId="0"/>
      <p:bldP spid="17" grpId="0"/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282067" y="557561"/>
            <a:ext cx="14608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2400" dirty="0" smtClean="0">
                <a:solidFill>
                  <a:schemeClr val="bg1"/>
                </a:solidFill>
                <a:latin typeface="Bahij Titr" panose="02040703060201020203" pitchFamily="18" charset="-78"/>
                <a:cs typeface="Bahij Titr" panose="02040703060201020203" pitchFamily="18" charset="-78"/>
              </a:rPr>
              <a:t>انواع سبک ها</a:t>
            </a:r>
            <a:endParaRPr lang="en-US" sz="2400" dirty="0">
              <a:solidFill>
                <a:schemeClr val="bg1"/>
              </a:solidFill>
              <a:latin typeface="Bahij Titr" panose="02040703060201020203" pitchFamily="18" charset="-78"/>
              <a:cs typeface="Bahij Titr" panose="02040703060201020203" pitchFamily="18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408020" y="956784"/>
            <a:ext cx="19737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2800" dirty="0" smtClean="0">
                <a:solidFill>
                  <a:schemeClr val="bg1"/>
                </a:solidFill>
                <a:latin typeface="rahrovan" panose="020B0506030804020204" pitchFamily="34" charset="-78"/>
                <a:cs typeface="rahrovan" panose="020B0506030804020204" pitchFamily="34" charset="-78"/>
              </a:rPr>
              <a:t>مدرن</a:t>
            </a:r>
            <a:endParaRPr lang="en-US" sz="2800" dirty="0">
              <a:solidFill>
                <a:schemeClr val="bg1"/>
              </a:solidFill>
              <a:latin typeface="rahrovan" panose="020B0506030804020204" pitchFamily="34" charset="-78"/>
              <a:cs typeface="rahrovan" panose="020B0506030804020204" pitchFamily="34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7023" y="2152185"/>
            <a:ext cx="4120749" cy="412074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6356" y="1218394"/>
            <a:ext cx="3488305" cy="43541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4657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790410" y="906063"/>
            <a:ext cx="260840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sz="2400" dirty="0" smtClean="0">
                <a:solidFill>
                  <a:schemeClr val="bg1"/>
                </a:solidFill>
                <a:cs typeface="MRT_Donia" panose="00000400000000000000" pitchFamily="2" charset="-78"/>
              </a:rPr>
              <a:t>مثلث کار در آشپزخانه</a:t>
            </a:r>
            <a:endParaRPr lang="en-US" sz="2400" dirty="0">
              <a:solidFill>
                <a:schemeClr val="bg1"/>
              </a:solidFill>
              <a:cs typeface="MRT_Donia" panose="000004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9894" y="1734594"/>
            <a:ext cx="4301672" cy="4119797"/>
          </a:xfrm>
          <a:prstGeom prst="rect">
            <a:avLst/>
          </a:prstGeom>
        </p:spPr>
      </p:pic>
      <p:cxnSp>
        <p:nvCxnSpPr>
          <p:cNvPr id="5" name="Straight Arrow Connector 4"/>
          <p:cNvCxnSpPr/>
          <p:nvPr/>
        </p:nvCxnSpPr>
        <p:spPr>
          <a:xfrm>
            <a:off x="4966374" y="2575932"/>
            <a:ext cx="568712" cy="847493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Arrow Connector 5"/>
          <p:cNvCxnSpPr/>
          <p:nvPr/>
        </p:nvCxnSpPr>
        <p:spPr>
          <a:xfrm flipH="1">
            <a:off x="4460488" y="3423425"/>
            <a:ext cx="992458" cy="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 flipV="1">
            <a:off x="4460488" y="2575933"/>
            <a:ext cx="505886" cy="847492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81312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143607" y="924844"/>
            <a:ext cx="244211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200" dirty="0" smtClean="0">
                <a:solidFill>
                  <a:srgbClr val="92D050"/>
                </a:solidFill>
                <a:latin typeface="rahrovan" panose="020B0506030804020204" pitchFamily="34" charset="-78"/>
                <a:cs typeface="rahrovan" panose="020B0506030804020204" pitchFamily="34" charset="-78"/>
              </a:rPr>
              <a:t>متریال ها</a:t>
            </a:r>
            <a:endParaRPr lang="en-US" sz="3200" dirty="0">
              <a:solidFill>
                <a:srgbClr val="92D050"/>
              </a:solidFill>
              <a:latin typeface="rahrovan" panose="020B0506030804020204" pitchFamily="34" charset="-78"/>
              <a:cs typeface="rahrovan" panose="020B0506030804020204" pitchFamily="34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783768" y="2210348"/>
            <a:ext cx="33676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2400" dirty="0" smtClean="0">
                <a:solidFill>
                  <a:schemeClr val="bg1"/>
                </a:solidFill>
                <a:latin typeface="rahrovan" panose="020B0506030804020204" pitchFamily="34" charset="-78"/>
                <a:cs typeface="rahrovan" panose="020B0506030804020204" pitchFamily="34" charset="-78"/>
              </a:rPr>
              <a:t>بدنه ودرب ها وپاخور وتاج</a:t>
            </a:r>
            <a:endParaRPr lang="en-US" sz="2400" dirty="0">
              <a:solidFill>
                <a:schemeClr val="bg1"/>
              </a:solidFill>
              <a:latin typeface="rahrovan" panose="020B0506030804020204" pitchFamily="34" charset="-78"/>
              <a:cs typeface="rahrovan" panose="020B0506030804020204" pitchFamily="34" charset="-78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174275" y="2176650"/>
            <a:ext cx="24421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rahrovan" panose="020B0506030804020204" pitchFamily="34" charset="-78"/>
                <a:cs typeface="rahrovan" panose="020B0506030804020204" pitchFamily="34" charset="-78"/>
              </a:rPr>
              <a:t>MDF</a:t>
            </a:r>
            <a:endParaRPr lang="en-US" sz="2400" dirty="0">
              <a:solidFill>
                <a:schemeClr val="bg1"/>
              </a:solidFill>
              <a:latin typeface="rahrovan" panose="020B0506030804020204" pitchFamily="34" charset="-78"/>
              <a:cs typeface="rahrovan" panose="020B0506030804020204" pitchFamily="34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732157" y="1626295"/>
            <a:ext cx="24421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2400" dirty="0" smtClean="0">
                <a:solidFill>
                  <a:schemeClr val="bg1"/>
                </a:solidFill>
                <a:latin typeface="rahrovan" panose="020B0506030804020204" pitchFamily="34" charset="-78"/>
                <a:cs typeface="rahrovan" panose="020B0506030804020204" pitchFamily="34" charset="-78"/>
              </a:rPr>
              <a:t>روکش مات</a:t>
            </a:r>
            <a:endParaRPr lang="en-US" sz="2400" dirty="0">
              <a:solidFill>
                <a:schemeClr val="bg1"/>
              </a:solidFill>
              <a:latin typeface="rahrovan" panose="020B0506030804020204" pitchFamily="34" charset="-78"/>
              <a:cs typeface="rahrovan" panose="020B0506030804020204" pitchFamily="34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08410" y="2707846"/>
            <a:ext cx="244211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2000" dirty="0" smtClean="0">
                <a:solidFill>
                  <a:schemeClr val="bg1"/>
                </a:solidFill>
                <a:latin typeface="rahrovan" panose="020B0506030804020204" pitchFamily="34" charset="-78"/>
                <a:cs typeface="rahrovan" panose="020B0506030804020204" pitchFamily="34" charset="-78"/>
              </a:rPr>
              <a:t>روکش براق (هایگلاس)</a:t>
            </a:r>
            <a:endParaRPr lang="en-US" sz="2000" dirty="0">
              <a:solidFill>
                <a:schemeClr val="bg1"/>
              </a:solidFill>
              <a:latin typeface="rahrovan" panose="020B0506030804020204" pitchFamily="34" charset="-78"/>
              <a:cs typeface="rahrovan" panose="020B0506030804020204" pitchFamily="34" charset="-78"/>
            </a:endParaRPr>
          </a:p>
        </p:txBody>
      </p:sp>
      <p:cxnSp>
        <p:nvCxnSpPr>
          <p:cNvPr id="12" name="Straight Arrow Connector 11"/>
          <p:cNvCxnSpPr/>
          <p:nvPr/>
        </p:nvCxnSpPr>
        <p:spPr>
          <a:xfrm flipH="1">
            <a:off x="5010615" y="2419544"/>
            <a:ext cx="708103" cy="23408"/>
          </a:xfrm>
          <a:prstGeom prst="straightConnector1">
            <a:avLst/>
          </a:prstGeom>
          <a:ln w="28575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 flipH="1" flipV="1">
            <a:off x="3276600" y="1857127"/>
            <a:ext cx="897675" cy="459134"/>
          </a:xfrm>
          <a:prstGeom prst="straightConnector1">
            <a:avLst/>
          </a:prstGeom>
          <a:ln w="28575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 flipH="1">
            <a:off x="3527503" y="2316261"/>
            <a:ext cx="646772" cy="641577"/>
          </a:xfrm>
          <a:prstGeom prst="straightConnector1">
            <a:avLst/>
          </a:prstGeom>
          <a:ln w="28575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7" name="Picture 2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1930" y="3305346"/>
            <a:ext cx="5353409" cy="1913425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973" y="3918298"/>
            <a:ext cx="3046000" cy="21548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2174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404731" y="992459"/>
            <a:ext cx="244211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200" dirty="0" smtClean="0">
                <a:solidFill>
                  <a:srgbClr val="92D050"/>
                </a:solidFill>
                <a:latin typeface="rahrovan" panose="020B0506030804020204" pitchFamily="34" charset="-78"/>
                <a:cs typeface="rahrovan" panose="020B0506030804020204" pitchFamily="34" charset="-78"/>
              </a:rPr>
              <a:t>متریال ها</a:t>
            </a:r>
            <a:endParaRPr lang="en-US" sz="3200" dirty="0">
              <a:solidFill>
                <a:srgbClr val="92D050"/>
              </a:solidFill>
              <a:latin typeface="rahrovan" panose="020B0506030804020204" pitchFamily="34" charset="-78"/>
              <a:cs typeface="rahrovan" panose="020B0506030804020204" pitchFamily="34" charset="-78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515922" y="3804101"/>
            <a:ext cx="33676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2400" dirty="0" smtClean="0">
                <a:solidFill>
                  <a:schemeClr val="bg1"/>
                </a:solidFill>
                <a:latin typeface="rahrovan" panose="020B0506030804020204" pitchFamily="34" charset="-78"/>
                <a:cs typeface="rahrovan" panose="020B0506030804020204" pitchFamily="34" charset="-78"/>
              </a:rPr>
              <a:t>صفحه روی کابینت</a:t>
            </a:r>
            <a:endParaRPr lang="en-US" sz="2400" dirty="0">
              <a:solidFill>
                <a:schemeClr val="bg1"/>
              </a:solidFill>
              <a:latin typeface="rahrovan" panose="020B0506030804020204" pitchFamily="34" charset="-78"/>
              <a:cs typeface="rahrovan" panose="020B0506030804020204" pitchFamily="34" charset="-78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694663" y="2156769"/>
            <a:ext cx="24421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2400" dirty="0" smtClean="0">
                <a:solidFill>
                  <a:schemeClr val="bg1"/>
                </a:solidFill>
                <a:latin typeface="rahrovan" panose="020B0506030804020204" pitchFamily="34" charset="-78"/>
                <a:cs typeface="rahrovan" panose="020B0506030804020204" pitchFamily="34" charset="-78"/>
              </a:rPr>
              <a:t> با روکش </a:t>
            </a:r>
            <a:r>
              <a:rPr lang="en-US" sz="2400" dirty="0" smtClean="0">
                <a:solidFill>
                  <a:schemeClr val="bg1"/>
                </a:solidFill>
                <a:latin typeface="rahrovan" panose="020B0506030804020204" pitchFamily="34" charset="-78"/>
                <a:cs typeface="rahrovan" panose="020B0506030804020204" pitchFamily="34" charset="-78"/>
              </a:rPr>
              <a:t>MDF</a:t>
            </a:r>
            <a:endParaRPr lang="en-US" sz="2400" dirty="0">
              <a:solidFill>
                <a:schemeClr val="bg1"/>
              </a:solidFill>
              <a:latin typeface="rahrovan" panose="020B0506030804020204" pitchFamily="34" charset="-78"/>
              <a:cs typeface="rahrovan" panose="020B0506030804020204" pitchFamily="34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921620" y="2156769"/>
            <a:ext cx="24421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 dirty="0" smtClean="0">
                <a:solidFill>
                  <a:schemeClr val="bg1"/>
                </a:solidFill>
                <a:latin typeface="rahrovan" panose="020B0506030804020204" pitchFamily="34" charset="-78"/>
                <a:cs typeface="rahrovan" panose="020B0506030804020204" pitchFamily="34" charset="-78"/>
              </a:rPr>
              <a:t>HBL</a:t>
            </a:r>
            <a:endParaRPr lang="en-US" sz="2400" dirty="0">
              <a:solidFill>
                <a:schemeClr val="bg1"/>
              </a:solidFill>
              <a:latin typeface="rahrovan" panose="020B0506030804020204" pitchFamily="34" charset="-78"/>
              <a:cs typeface="rahrovan" panose="020B0506030804020204" pitchFamily="34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404731" y="3804102"/>
            <a:ext cx="24421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2400" dirty="0" smtClean="0">
                <a:solidFill>
                  <a:schemeClr val="bg1"/>
                </a:solidFill>
                <a:latin typeface="rahrovan" panose="020B0506030804020204" pitchFamily="34" charset="-78"/>
                <a:cs typeface="rahrovan" panose="020B0506030804020204" pitchFamily="34" charset="-78"/>
              </a:rPr>
              <a:t>سنگ کرین</a:t>
            </a:r>
            <a:endParaRPr lang="en-US" sz="2400" dirty="0">
              <a:solidFill>
                <a:schemeClr val="bg1"/>
              </a:solidFill>
              <a:latin typeface="rahrovan" panose="020B0506030804020204" pitchFamily="34" charset="-78"/>
              <a:cs typeface="rahrovan" panose="020B0506030804020204" pitchFamily="34" charset="-78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019692" y="5029458"/>
            <a:ext cx="24421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2400" dirty="0" smtClean="0">
                <a:solidFill>
                  <a:schemeClr val="bg1"/>
                </a:solidFill>
                <a:latin typeface="rahrovan" panose="020B0506030804020204" pitchFamily="34" charset="-78"/>
                <a:cs typeface="rahrovan" panose="020B0506030804020204" pitchFamily="34" charset="-78"/>
              </a:rPr>
              <a:t>سنگ کوارتز</a:t>
            </a:r>
            <a:endParaRPr lang="en-US" sz="2400" dirty="0">
              <a:solidFill>
                <a:schemeClr val="bg1"/>
              </a:solidFill>
              <a:latin typeface="rahrovan" panose="020B0506030804020204" pitchFamily="34" charset="-78"/>
              <a:cs typeface="rahrovan" panose="020B0506030804020204" pitchFamily="34" charset="-78"/>
            </a:endParaRPr>
          </a:p>
        </p:txBody>
      </p:sp>
      <p:cxnSp>
        <p:nvCxnSpPr>
          <p:cNvPr id="12" name="Straight Arrow Connector 11"/>
          <p:cNvCxnSpPr>
            <a:endCxn id="8" idx="3"/>
          </p:cNvCxnSpPr>
          <p:nvPr/>
        </p:nvCxnSpPr>
        <p:spPr>
          <a:xfrm flipH="1" flipV="1">
            <a:off x="7136780" y="2387602"/>
            <a:ext cx="379142" cy="1647332"/>
          </a:xfrm>
          <a:prstGeom prst="straightConnector1">
            <a:avLst/>
          </a:prstGeom>
          <a:ln w="28575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>
            <a:endCxn id="10" idx="3"/>
          </p:cNvCxnSpPr>
          <p:nvPr/>
        </p:nvCxnSpPr>
        <p:spPr>
          <a:xfrm flipH="1" flipV="1">
            <a:off x="6846848" y="4034935"/>
            <a:ext cx="669074" cy="39687"/>
          </a:xfrm>
          <a:prstGeom prst="straightConnector1">
            <a:avLst/>
          </a:prstGeom>
          <a:ln w="28575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>
            <a:off x="7515922" y="4074623"/>
            <a:ext cx="724828" cy="742704"/>
          </a:xfrm>
          <a:prstGeom prst="straightConnector1">
            <a:avLst/>
          </a:prstGeom>
          <a:ln w="28575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421"/>
          <a:stretch/>
        </p:blipFill>
        <p:spPr>
          <a:xfrm>
            <a:off x="906730" y="872327"/>
            <a:ext cx="3118859" cy="233894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5" name="Rectangle 14"/>
          <p:cNvSpPr/>
          <p:nvPr/>
        </p:nvSpPr>
        <p:spPr>
          <a:xfrm>
            <a:off x="444654" y="3512682"/>
            <a:ext cx="480896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fa-IR" dirty="0">
                <a:solidFill>
                  <a:schemeClr val="bg1"/>
                </a:solidFill>
                <a:latin typeface="Yekan"/>
                <a:cs typeface="2  Badr" panose="00000400000000000000" pitchFamily="2" charset="-78"/>
              </a:rPr>
              <a:t>سنگ مصنوعی کورین چیست؟</a:t>
            </a:r>
          </a:p>
          <a:p>
            <a:pPr algn="r"/>
            <a:r>
              <a:rPr lang="fa-IR" dirty="0">
                <a:solidFill>
                  <a:schemeClr val="bg1"/>
                </a:solidFill>
                <a:latin typeface="Yekan"/>
                <a:cs typeface="2  Badr" panose="00000400000000000000" pitchFamily="2" charset="-78"/>
              </a:rPr>
              <a:t>کورین یک ماده مصنوعی مهندسی شده همانند کوارتز است. کورین از ترکیب پلیمرهای اکرلیک با سایر مواد معدنی و سنگی تولید می شود.</a:t>
            </a:r>
            <a:endParaRPr lang="fa-IR" b="0" i="0" dirty="0">
              <a:solidFill>
                <a:schemeClr val="bg1"/>
              </a:solidFill>
              <a:effectLst/>
              <a:latin typeface="Yekan"/>
              <a:cs typeface="2  Badr" panose="00000400000000000000" pitchFamily="2" charset="-78"/>
            </a:endParaRP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225" y="4737426"/>
            <a:ext cx="1950069" cy="129094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8" name="Picture 1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60"/>
          <a:stretch/>
        </p:blipFill>
        <p:spPr>
          <a:xfrm>
            <a:off x="5275919" y="4796403"/>
            <a:ext cx="2343033" cy="145223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378247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  <p:bldP spid="9" grpId="0"/>
      <p:bldP spid="10" grpId="0"/>
      <p:bldP spid="11" grpId="0"/>
      <p:bldP spid="1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404731" y="992459"/>
            <a:ext cx="244211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200" dirty="0" smtClean="0">
                <a:solidFill>
                  <a:srgbClr val="92D050"/>
                </a:solidFill>
                <a:latin typeface="rahrovan" panose="020B0506030804020204" pitchFamily="34" charset="-78"/>
                <a:cs typeface="rahrovan" panose="020B0506030804020204" pitchFamily="34" charset="-78"/>
              </a:rPr>
              <a:t>متریال ها</a:t>
            </a:r>
            <a:endParaRPr lang="en-US" sz="3200" dirty="0">
              <a:solidFill>
                <a:srgbClr val="92D050"/>
              </a:solidFill>
              <a:latin typeface="rahrovan" panose="020B0506030804020204" pitchFamily="34" charset="-78"/>
              <a:cs typeface="rahrovan" panose="020B0506030804020204" pitchFamily="34" charset="-78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429499" y="2793605"/>
            <a:ext cx="33676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2800" b="1" dirty="0" smtClean="0">
                <a:solidFill>
                  <a:srgbClr val="FFC000"/>
                </a:solidFill>
                <a:latin typeface="rahrovan" panose="020B0506030804020204" pitchFamily="34" charset="-78"/>
                <a:cs typeface="rahrovan" panose="020B0506030804020204" pitchFamily="34" charset="-78"/>
              </a:rPr>
              <a:t>بین کابینتی</a:t>
            </a:r>
            <a:endParaRPr lang="en-US" sz="2800" b="1" dirty="0">
              <a:solidFill>
                <a:srgbClr val="FFC000"/>
              </a:solidFill>
              <a:latin typeface="rahrovan" panose="020B0506030804020204" pitchFamily="34" charset="-78"/>
              <a:cs typeface="rahrovan" panose="020B0506030804020204" pitchFamily="34" charset="-78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386037" y="3547623"/>
            <a:ext cx="408692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r" rtl="1">
              <a:buFont typeface="Wingdings" panose="05000000000000000000" pitchFamily="2" charset="2"/>
              <a:buChar char="Ø"/>
            </a:pPr>
            <a:r>
              <a:rPr lang="fa-IR" sz="2400" dirty="0" smtClean="0">
                <a:solidFill>
                  <a:schemeClr val="bg1"/>
                </a:solidFill>
                <a:latin typeface="Aviny" panose="020B0506030804020204" pitchFamily="34" charset="-78"/>
                <a:cs typeface="MRT_Donia" panose="00000400000000000000" pitchFamily="2" charset="-78"/>
              </a:rPr>
              <a:t>کاشی استیل</a:t>
            </a:r>
          </a:p>
          <a:p>
            <a:pPr marL="457200" indent="-457200" algn="r" rtl="1">
              <a:buFont typeface="Wingdings" panose="05000000000000000000" pitchFamily="2" charset="2"/>
              <a:buChar char="Ø"/>
            </a:pPr>
            <a:r>
              <a:rPr lang="fa-IR" sz="2400" dirty="0" smtClean="0">
                <a:solidFill>
                  <a:schemeClr val="bg1"/>
                </a:solidFill>
                <a:latin typeface="Aviny" panose="020B0506030804020204" pitchFamily="34" charset="-78"/>
                <a:cs typeface="MRT_Donia" panose="00000400000000000000" pitchFamily="2" charset="-78"/>
              </a:rPr>
              <a:t>کاشی کریستالی</a:t>
            </a:r>
          </a:p>
          <a:p>
            <a:pPr marL="457200" indent="-457200" algn="r" rtl="1">
              <a:buFont typeface="Wingdings" panose="05000000000000000000" pitchFamily="2" charset="2"/>
              <a:buChar char="Ø"/>
            </a:pPr>
            <a:r>
              <a:rPr lang="fa-IR" sz="2400" dirty="0" smtClean="0">
                <a:solidFill>
                  <a:schemeClr val="bg1"/>
                </a:solidFill>
                <a:latin typeface="Aviny" panose="020B0506030804020204" pitchFamily="34" charset="-78"/>
                <a:cs typeface="MRT_Donia" panose="00000400000000000000" pitchFamily="2" charset="-78"/>
              </a:rPr>
              <a:t>سنگ آنتیک</a:t>
            </a:r>
          </a:p>
          <a:p>
            <a:pPr marL="457200" indent="-457200" algn="r" rtl="1">
              <a:buFont typeface="Wingdings" panose="05000000000000000000" pitchFamily="2" charset="2"/>
              <a:buChar char="Ø"/>
            </a:pPr>
            <a:r>
              <a:rPr lang="fa-IR" sz="2400" dirty="0" smtClean="0">
                <a:solidFill>
                  <a:schemeClr val="bg1"/>
                </a:solidFill>
                <a:latin typeface="Aviny" panose="020B0506030804020204" pitchFamily="34" charset="-78"/>
                <a:cs typeface="MRT_Donia" panose="00000400000000000000" pitchFamily="2" charset="-78"/>
              </a:rPr>
              <a:t>چوب یا </a:t>
            </a:r>
            <a:r>
              <a:rPr lang="en-US" sz="2400" dirty="0" smtClean="0">
                <a:solidFill>
                  <a:schemeClr val="bg1"/>
                </a:solidFill>
                <a:latin typeface="Aviny" panose="020B0506030804020204" pitchFamily="34" charset="-78"/>
                <a:cs typeface="MRT_Donia" panose="00000400000000000000" pitchFamily="2" charset="-78"/>
              </a:rPr>
              <a:t>MDF</a:t>
            </a:r>
            <a:endParaRPr lang="fa-IR" sz="2400" dirty="0" smtClean="0">
              <a:solidFill>
                <a:schemeClr val="bg1"/>
              </a:solidFill>
              <a:latin typeface="Aviny" panose="020B0506030804020204" pitchFamily="34" charset="-78"/>
              <a:cs typeface="MRT_Donia" panose="00000400000000000000" pitchFamily="2" charset="-78"/>
            </a:endParaRPr>
          </a:p>
          <a:p>
            <a:pPr marL="457200" indent="-457200" algn="r" rtl="1">
              <a:buFont typeface="Wingdings" panose="05000000000000000000" pitchFamily="2" charset="2"/>
              <a:buChar char="Ø"/>
            </a:pPr>
            <a:r>
              <a:rPr lang="fa-IR" sz="2400" dirty="0" smtClean="0">
                <a:solidFill>
                  <a:schemeClr val="bg1"/>
                </a:solidFill>
                <a:latin typeface="Aviny" panose="020B0506030804020204" pitchFamily="34" charset="-78"/>
                <a:cs typeface="MRT_Donia" panose="00000400000000000000" pitchFamily="2" charset="-78"/>
              </a:rPr>
              <a:t>کاشی آینه ای پخت سه</a:t>
            </a:r>
          </a:p>
          <a:p>
            <a:pPr marL="457200" indent="-457200" algn="r" rtl="1">
              <a:buFont typeface="Wingdings" panose="05000000000000000000" pitchFamily="2" charset="2"/>
              <a:buChar char="Ø"/>
            </a:pPr>
            <a:r>
              <a:rPr lang="fa-IR" sz="2400" dirty="0" smtClean="0">
                <a:solidFill>
                  <a:schemeClr val="bg1"/>
                </a:solidFill>
                <a:latin typeface="Aviny" panose="020B0506030804020204" pitchFamily="34" charset="-78"/>
                <a:cs typeface="MRT_Donia" panose="00000400000000000000" pitchFamily="2" charset="-78"/>
              </a:rPr>
              <a:t>شیشه های رنگی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6616" y="3760889"/>
            <a:ext cx="2291576" cy="171868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7380" y="3760889"/>
            <a:ext cx="2653991" cy="265399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428" y="1236963"/>
            <a:ext cx="4029303" cy="200561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9168094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43561" y="2575933"/>
            <a:ext cx="439358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3200" dirty="0" smtClean="0">
                <a:solidFill>
                  <a:schemeClr val="bg1"/>
                </a:solidFill>
                <a:cs typeface="A Ghasem" panose="00000400000000000000" pitchFamily="2" charset="-78"/>
              </a:rPr>
              <a:t>ممنون از توجه شما</a:t>
            </a:r>
          </a:p>
          <a:p>
            <a:pPr algn="ctr"/>
            <a:r>
              <a:rPr lang="fa-IR" sz="3200" dirty="0">
                <a:solidFill>
                  <a:schemeClr val="bg1"/>
                </a:solidFill>
                <a:cs typeface="A Ghasem" panose="00000400000000000000" pitchFamily="2" charset="-78"/>
              </a:rPr>
              <a:t> </a:t>
            </a:r>
            <a:r>
              <a:rPr lang="fa-IR" sz="3200" dirty="0" smtClean="0">
                <a:solidFill>
                  <a:schemeClr val="bg1"/>
                </a:solidFill>
                <a:cs typeface="A Ghasem" panose="00000400000000000000" pitchFamily="2" charset="-78"/>
              </a:rPr>
              <a:t>تهیه وتنظیم :</a:t>
            </a:r>
            <a:br>
              <a:rPr lang="fa-IR" sz="3200" dirty="0" smtClean="0">
                <a:solidFill>
                  <a:schemeClr val="bg1"/>
                </a:solidFill>
                <a:cs typeface="A Ghasem" panose="00000400000000000000" pitchFamily="2" charset="-78"/>
              </a:rPr>
            </a:br>
            <a:r>
              <a:rPr lang="fa-IR" sz="3200" dirty="0" smtClean="0">
                <a:solidFill>
                  <a:schemeClr val="bg1"/>
                </a:solidFill>
                <a:cs typeface="A Ghasem" panose="00000400000000000000" pitchFamily="2" charset="-78"/>
              </a:rPr>
              <a:t>علی نفری پور</a:t>
            </a:r>
            <a:endParaRPr lang="en-US" sz="3200" dirty="0">
              <a:solidFill>
                <a:schemeClr val="bg1"/>
              </a:solidFill>
              <a:cs typeface="A Ghasem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902408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282067" y="557561"/>
            <a:ext cx="14608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2400" dirty="0" smtClean="0">
                <a:solidFill>
                  <a:schemeClr val="bg1"/>
                </a:solidFill>
                <a:latin typeface="Bahij Titr" panose="02040703060201020203" pitchFamily="18" charset="-78"/>
                <a:cs typeface="Bahij Titr" panose="02040703060201020203" pitchFamily="18" charset="-78"/>
              </a:rPr>
              <a:t>انواع سبک ها</a:t>
            </a:r>
            <a:endParaRPr lang="en-US" sz="2400" dirty="0">
              <a:solidFill>
                <a:schemeClr val="bg1"/>
              </a:solidFill>
              <a:latin typeface="Bahij Titr" panose="02040703060201020203" pitchFamily="18" charset="-78"/>
              <a:cs typeface="Bahij Titr" panose="02040703060201020203" pitchFamily="18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416525" y="788393"/>
            <a:ext cx="19737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2800" dirty="0" smtClean="0">
                <a:solidFill>
                  <a:schemeClr val="bg1"/>
                </a:solidFill>
                <a:latin typeface="rahrovan" panose="020B0506030804020204" pitchFamily="34" charset="-78"/>
                <a:cs typeface="rahrovan" panose="020B0506030804020204" pitchFamily="34" charset="-78"/>
              </a:rPr>
              <a:t>سنتی</a:t>
            </a:r>
            <a:endParaRPr lang="en-US" sz="2800" dirty="0">
              <a:solidFill>
                <a:schemeClr val="bg1"/>
              </a:solidFill>
              <a:latin typeface="rahrovan" panose="020B0506030804020204" pitchFamily="34" charset="-78"/>
              <a:cs typeface="rahrovan" panose="020B0506030804020204" pitchFamily="34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7042" y="1311613"/>
            <a:ext cx="3352820" cy="5064898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257637" y="1602432"/>
            <a:ext cx="19737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2800" dirty="0" smtClean="0">
                <a:solidFill>
                  <a:schemeClr val="bg1"/>
                </a:solidFill>
                <a:latin typeface="rahrovan" panose="020B0506030804020204" pitchFamily="34" charset="-78"/>
                <a:cs typeface="rahrovan" panose="020B0506030804020204" pitchFamily="34" charset="-78"/>
              </a:rPr>
              <a:t>معاصر</a:t>
            </a:r>
            <a:endParaRPr lang="en-US" sz="2800" dirty="0">
              <a:solidFill>
                <a:schemeClr val="bg1"/>
              </a:solidFill>
              <a:latin typeface="rahrovan" panose="020B0506030804020204" pitchFamily="34" charset="-78"/>
              <a:cs typeface="rahrovan" panose="020B0506030804020204" pitchFamily="34" charset="-78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737" y="2308302"/>
            <a:ext cx="4928298" cy="32880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9896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282067" y="557561"/>
            <a:ext cx="14608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2400" dirty="0" smtClean="0">
                <a:solidFill>
                  <a:schemeClr val="bg1"/>
                </a:solidFill>
                <a:latin typeface="Bahij Titr" panose="02040703060201020203" pitchFamily="18" charset="-78"/>
                <a:cs typeface="Bahij Titr" panose="02040703060201020203" pitchFamily="18" charset="-78"/>
              </a:rPr>
              <a:t>انواع سبک ها</a:t>
            </a:r>
            <a:endParaRPr lang="en-US" sz="2400" dirty="0">
              <a:solidFill>
                <a:schemeClr val="bg1"/>
              </a:solidFill>
              <a:latin typeface="Bahij Titr" panose="02040703060201020203" pitchFamily="18" charset="-78"/>
              <a:cs typeface="Bahij Titr" panose="02040703060201020203" pitchFamily="18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540381" y="788393"/>
            <a:ext cx="19737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2800" dirty="0" smtClean="0">
                <a:solidFill>
                  <a:schemeClr val="bg1"/>
                </a:solidFill>
                <a:latin typeface="rahrovan" panose="020B0506030804020204" pitchFamily="34" charset="-78"/>
                <a:cs typeface="rahrovan" panose="020B0506030804020204" pitchFamily="34" charset="-78"/>
              </a:rPr>
              <a:t>کلبه ای</a:t>
            </a:r>
            <a:endParaRPr lang="en-US" sz="2800" dirty="0">
              <a:solidFill>
                <a:schemeClr val="bg1"/>
              </a:solidFill>
              <a:latin typeface="rahrovan" panose="020B0506030804020204" pitchFamily="34" charset="-78"/>
              <a:cs typeface="rahrovan" panose="020B0506030804020204" pitchFamily="34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755994" y="1236115"/>
            <a:ext cx="19737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2800" dirty="0" smtClean="0">
                <a:solidFill>
                  <a:schemeClr val="bg1"/>
                </a:solidFill>
                <a:latin typeface="rahrovan" panose="020B0506030804020204" pitchFamily="34" charset="-78"/>
                <a:cs typeface="rahrovan" panose="020B0506030804020204" pitchFamily="34" charset="-78"/>
              </a:rPr>
              <a:t>پاریسی</a:t>
            </a:r>
            <a:endParaRPr lang="en-US" sz="2800" dirty="0">
              <a:solidFill>
                <a:schemeClr val="bg1"/>
              </a:solidFill>
              <a:latin typeface="rahrovan" panose="020B0506030804020204" pitchFamily="34" charset="-78"/>
              <a:cs typeface="rahrovan" panose="020B0506030804020204" pitchFamily="34" charset="-78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832020" y="3773811"/>
            <a:ext cx="19737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2800" dirty="0" smtClean="0">
                <a:solidFill>
                  <a:schemeClr val="bg1"/>
                </a:solidFill>
                <a:latin typeface="rahrovan" panose="020B0506030804020204" pitchFamily="34" charset="-78"/>
                <a:cs typeface="rahrovan" panose="020B0506030804020204" pitchFamily="34" charset="-78"/>
              </a:rPr>
              <a:t>کلاسیک</a:t>
            </a:r>
            <a:endParaRPr lang="en-US" sz="2800" dirty="0">
              <a:solidFill>
                <a:schemeClr val="bg1"/>
              </a:solidFill>
              <a:latin typeface="rahrovan" panose="020B0506030804020204" pitchFamily="34" charset="-78"/>
              <a:cs typeface="rahrovan" panose="020B0506030804020204" pitchFamily="34" charset="-78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649736" y="3842940"/>
            <a:ext cx="19737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2400" dirty="0" smtClean="0">
                <a:solidFill>
                  <a:schemeClr val="bg1"/>
                </a:solidFill>
                <a:latin typeface="rahrovan" panose="020B0506030804020204" pitchFamily="34" charset="-78"/>
                <a:cs typeface="rahrovan" panose="020B0506030804020204" pitchFamily="34" charset="-78"/>
              </a:rPr>
              <a:t>مدیترانه ای</a:t>
            </a:r>
            <a:endParaRPr lang="en-US" sz="2400" dirty="0">
              <a:solidFill>
                <a:schemeClr val="bg1"/>
              </a:solidFill>
              <a:latin typeface="rahrovan" panose="020B0506030804020204" pitchFamily="34" charset="-78"/>
              <a:cs typeface="rahrovan" panose="020B0506030804020204" pitchFamily="34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917122" y="1019226"/>
            <a:ext cx="19737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2800" dirty="0" smtClean="0">
                <a:solidFill>
                  <a:schemeClr val="bg1"/>
                </a:solidFill>
                <a:latin typeface="rahrovan" panose="020B0506030804020204" pitchFamily="34" charset="-78"/>
                <a:cs typeface="rahrovan" panose="020B0506030804020204" pitchFamily="34" charset="-78"/>
              </a:rPr>
              <a:t>تلفیقی</a:t>
            </a:r>
            <a:endParaRPr lang="en-US" sz="2800" dirty="0">
              <a:solidFill>
                <a:schemeClr val="bg1"/>
              </a:solidFill>
              <a:latin typeface="rahrovan" panose="020B0506030804020204" pitchFamily="34" charset="-78"/>
              <a:cs typeface="rahrovan" panose="020B0506030804020204" pitchFamily="34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1757" y="4334804"/>
            <a:ext cx="2821745" cy="2116309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0915" y="1829304"/>
            <a:ext cx="2233584" cy="2981835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128" y="4334804"/>
            <a:ext cx="2898160" cy="1962845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618" y="1349386"/>
            <a:ext cx="2975529" cy="2193034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73451" y="1559071"/>
            <a:ext cx="2660494" cy="1773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0026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4356" y="721256"/>
            <a:ext cx="3936380" cy="25237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4356" y="3661602"/>
            <a:ext cx="3936380" cy="26071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8234" y="721256"/>
            <a:ext cx="4300966" cy="55474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849234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591554" y="773668"/>
            <a:ext cx="29327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3200" dirty="0" smtClean="0">
                <a:solidFill>
                  <a:schemeClr val="bg1"/>
                </a:solidFill>
                <a:latin typeface="Bahij Titr" panose="02040703060201020203" pitchFamily="18" charset="-78"/>
                <a:cs typeface="Bahij Titr" panose="02040703060201020203" pitchFamily="18" charset="-78"/>
              </a:rPr>
              <a:t>انواع کابینت ها</a:t>
            </a:r>
            <a:endParaRPr lang="en-US" sz="3200" dirty="0">
              <a:solidFill>
                <a:schemeClr val="bg1"/>
              </a:solidFill>
              <a:latin typeface="Bahij Titr" panose="02040703060201020203" pitchFamily="18" charset="-78"/>
              <a:cs typeface="Bahij Titr" panose="02040703060201020203" pitchFamily="18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041968" y="1147457"/>
            <a:ext cx="29327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2400" dirty="0" smtClean="0">
                <a:solidFill>
                  <a:schemeClr val="bg1"/>
                </a:solidFill>
                <a:latin typeface="A nic" panose="02000500000000020002" pitchFamily="2" charset="-78"/>
                <a:ea typeface="A nic" panose="02000500000000020002" pitchFamily="2" charset="-78"/>
                <a:cs typeface="A nic" panose="02000500000000020002" pitchFamily="2" charset="-78"/>
              </a:rPr>
              <a:t>1-زمینی</a:t>
            </a:r>
            <a:endParaRPr lang="en-US" sz="2400" dirty="0">
              <a:solidFill>
                <a:schemeClr val="bg1"/>
              </a:solidFill>
              <a:latin typeface="A nic" panose="02000500000000020002" pitchFamily="2" charset="-78"/>
              <a:ea typeface="A nic" panose="02000500000000020002" pitchFamily="2" charset="-78"/>
              <a:cs typeface="A nic" panose="02000500000000020002" pitchFamily="2" charset="-78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512312" y="2453405"/>
            <a:ext cx="29327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2400" dirty="0" smtClean="0">
                <a:solidFill>
                  <a:schemeClr val="bg1"/>
                </a:solidFill>
                <a:latin typeface="A nic" panose="02000500000000020002" pitchFamily="2" charset="-78"/>
                <a:ea typeface="A nic" panose="02000500000000020002" pitchFamily="2" charset="-78"/>
                <a:cs typeface="A nic" panose="02000500000000020002" pitchFamily="2" charset="-78"/>
              </a:rPr>
              <a:t>3-کمدی-ایستاده</a:t>
            </a:r>
            <a:endParaRPr lang="en-US" sz="2400" dirty="0">
              <a:solidFill>
                <a:schemeClr val="bg1"/>
              </a:solidFill>
              <a:latin typeface="A nic" panose="02000500000000020002" pitchFamily="2" charset="-78"/>
              <a:ea typeface="A nic" panose="02000500000000020002" pitchFamily="2" charset="-78"/>
              <a:cs typeface="A nic" panose="02000500000000020002" pitchFamily="2" charset="-78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292" y="744347"/>
            <a:ext cx="3833229" cy="25554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cxnSp>
        <p:nvCxnSpPr>
          <p:cNvPr id="11" name="Straight Arrow Connector 10"/>
          <p:cNvCxnSpPr/>
          <p:nvPr/>
        </p:nvCxnSpPr>
        <p:spPr>
          <a:xfrm flipH="1">
            <a:off x="2899317" y="1431435"/>
            <a:ext cx="2029522" cy="1400975"/>
          </a:xfrm>
          <a:prstGeom prst="straightConnector1">
            <a:avLst/>
          </a:prstGeom>
          <a:ln w="57150">
            <a:solidFill>
              <a:srgbClr val="FF0000"/>
            </a:solidFill>
            <a:prstDash val="solid"/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 flipH="1" flipV="1">
            <a:off x="3109797" y="1527717"/>
            <a:ext cx="2906286" cy="473832"/>
          </a:xfrm>
          <a:prstGeom prst="straightConnector1">
            <a:avLst/>
          </a:prstGeom>
          <a:ln w="57150">
            <a:solidFill>
              <a:srgbClr val="FFFF00"/>
            </a:solidFill>
            <a:prstDash val="solid"/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4247429" y="1815072"/>
            <a:ext cx="29327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2400" dirty="0" smtClean="0">
                <a:solidFill>
                  <a:schemeClr val="bg1"/>
                </a:solidFill>
                <a:latin typeface="A nic" panose="02000500000000020002" pitchFamily="2" charset="-78"/>
                <a:ea typeface="A nic" panose="02000500000000020002" pitchFamily="2" charset="-78"/>
                <a:cs typeface="A nic" panose="02000500000000020002" pitchFamily="2" charset="-78"/>
              </a:rPr>
              <a:t>2-دیواری</a:t>
            </a:r>
            <a:endParaRPr lang="en-US" sz="2400" dirty="0">
              <a:solidFill>
                <a:schemeClr val="bg1"/>
              </a:solidFill>
              <a:latin typeface="A nic" panose="02000500000000020002" pitchFamily="2" charset="-78"/>
              <a:ea typeface="A nic" panose="02000500000000020002" pitchFamily="2" charset="-78"/>
              <a:cs typeface="A nic" panose="02000500000000020002" pitchFamily="2" charset="-78"/>
            </a:endParaRP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075" y="2353867"/>
            <a:ext cx="1755479" cy="26892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cxnSp>
        <p:nvCxnSpPr>
          <p:cNvPr id="16" name="Straight Arrow Connector 15"/>
          <p:cNvCxnSpPr/>
          <p:nvPr/>
        </p:nvCxnSpPr>
        <p:spPr>
          <a:xfrm flipH="1">
            <a:off x="5652479" y="2682350"/>
            <a:ext cx="1899473" cy="1304749"/>
          </a:xfrm>
          <a:prstGeom prst="straightConnector1">
            <a:avLst/>
          </a:prstGeom>
          <a:ln w="57150">
            <a:solidFill>
              <a:schemeClr val="accent1">
                <a:lumMod val="75000"/>
              </a:schemeClr>
            </a:solidFill>
            <a:prstDash val="solid"/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1201582" y="3711732"/>
            <a:ext cx="29327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2400" dirty="0" smtClean="0">
                <a:solidFill>
                  <a:schemeClr val="bg1"/>
                </a:solidFill>
                <a:latin typeface="A nic" panose="02000500000000020002" pitchFamily="2" charset="-78"/>
                <a:ea typeface="A nic" panose="02000500000000020002" pitchFamily="2" charset="-78"/>
                <a:cs typeface="A nic" panose="02000500000000020002" pitchFamily="2" charset="-78"/>
              </a:rPr>
              <a:t>4-کانتر</a:t>
            </a:r>
            <a:endParaRPr lang="en-US" sz="2400" dirty="0">
              <a:solidFill>
                <a:schemeClr val="bg1"/>
              </a:solidFill>
              <a:latin typeface="A nic" panose="02000500000000020002" pitchFamily="2" charset="-78"/>
              <a:ea typeface="A nic" panose="02000500000000020002" pitchFamily="2" charset="-78"/>
              <a:cs typeface="A nic" panose="02000500000000020002" pitchFamily="2" charset="-78"/>
            </a:endParaRPr>
          </a:p>
        </p:txBody>
      </p:sp>
      <p:pic>
        <p:nvPicPr>
          <p:cNvPr id="23" name="Picture 2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058" y="4250711"/>
            <a:ext cx="2853783" cy="19025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cxnSp>
        <p:nvCxnSpPr>
          <p:cNvPr id="24" name="Straight Arrow Connector 23"/>
          <p:cNvCxnSpPr/>
          <p:nvPr/>
        </p:nvCxnSpPr>
        <p:spPr>
          <a:xfrm flipH="1">
            <a:off x="2899317" y="3942564"/>
            <a:ext cx="285302" cy="1715391"/>
          </a:xfrm>
          <a:prstGeom prst="straightConnector1">
            <a:avLst/>
          </a:prstGeom>
          <a:ln w="57150">
            <a:solidFill>
              <a:srgbClr val="92D050"/>
            </a:solidFill>
            <a:prstDash val="solid"/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2563604" y="5922400"/>
            <a:ext cx="29327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2400" dirty="0" smtClean="0">
                <a:solidFill>
                  <a:schemeClr val="bg1"/>
                </a:solidFill>
                <a:latin typeface="A nic" panose="02000500000000020002" pitchFamily="2" charset="-78"/>
                <a:ea typeface="A nic" panose="02000500000000020002" pitchFamily="2" charset="-78"/>
                <a:cs typeface="A nic" panose="02000500000000020002" pitchFamily="2" charset="-78"/>
              </a:rPr>
              <a:t>5-جزیره</a:t>
            </a:r>
            <a:endParaRPr lang="en-US" sz="2400" dirty="0">
              <a:solidFill>
                <a:schemeClr val="bg1"/>
              </a:solidFill>
              <a:latin typeface="A nic" panose="02000500000000020002" pitchFamily="2" charset="-78"/>
              <a:ea typeface="A nic" panose="02000500000000020002" pitchFamily="2" charset="-78"/>
              <a:cs typeface="A nic" panose="02000500000000020002" pitchFamily="2" charset="-78"/>
            </a:endParaRPr>
          </a:p>
        </p:txBody>
      </p:sp>
      <p:pic>
        <p:nvPicPr>
          <p:cNvPr id="27" name="Picture 2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02215" y="3877006"/>
            <a:ext cx="3083072" cy="248091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cxnSp>
        <p:nvCxnSpPr>
          <p:cNvPr id="28" name="Straight Arrow Connector 27"/>
          <p:cNvCxnSpPr/>
          <p:nvPr/>
        </p:nvCxnSpPr>
        <p:spPr>
          <a:xfrm flipV="1">
            <a:off x="5496376" y="5720588"/>
            <a:ext cx="1962602" cy="375495"/>
          </a:xfrm>
          <a:prstGeom prst="straightConnector1">
            <a:avLst/>
          </a:prstGeom>
          <a:ln w="57150">
            <a:solidFill>
              <a:schemeClr val="bg1">
                <a:lumMod val="95000"/>
              </a:schemeClr>
            </a:solidFill>
            <a:prstDash val="solid"/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60428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  <p:bldP spid="14" grpId="0"/>
      <p:bldP spid="18" grpId="0"/>
      <p:bldP spid="2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Picture 3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5107"/>
          <a:stretch/>
        </p:blipFill>
        <p:spPr>
          <a:xfrm>
            <a:off x="6712213" y="4711207"/>
            <a:ext cx="2870295" cy="1862620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331" y="3431554"/>
            <a:ext cx="2762825" cy="2762825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6586190" y="3442247"/>
            <a:ext cx="29327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2400" dirty="0" smtClean="0">
                <a:solidFill>
                  <a:schemeClr val="bg1"/>
                </a:solidFill>
                <a:latin typeface="A nic" panose="02000500000000020002" pitchFamily="2" charset="-78"/>
                <a:ea typeface="A nic" panose="02000500000000020002" pitchFamily="2" charset="-78"/>
                <a:cs typeface="A Shams" panose="00000400000000000000" pitchFamily="2" charset="-78"/>
              </a:rPr>
              <a:t>1-زمینی</a:t>
            </a:r>
            <a:endParaRPr lang="en-US" sz="2400" dirty="0">
              <a:solidFill>
                <a:schemeClr val="bg1"/>
              </a:solidFill>
              <a:latin typeface="A nic" panose="02000500000000020002" pitchFamily="2" charset="-78"/>
              <a:ea typeface="A nic" panose="02000500000000020002" pitchFamily="2" charset="-78"/>
              <a:cs typeface="A Shams" panose="00000400000000000000" pitchFamily="2" charset="-78"/>
            </a:endParaRPr>
          </a:p>
        </p:txBody>
      </p:sp>
      <p:cxnSp>
        <p:nvCxnSpPr>
          <p:cNvPr id="4" name="Straight Arrow Connector 3"/>
          <p:cNvCxnSpPr/>
          <p:nvPr/>
        </p:nvCxnSpPr>
        <p:spPr>
          <a:xfrm flipH="1" flipV="1">
            <a:off x="7823976" y="1193179"/>
            <a:ext cx="646771" cy="2464420"/>
          </a:xfrm>
          <a:prstGeom prst="straightConnector1">
            <a:avLst/>
          </a:prstGeom>
          <a:ln w="1905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4868902" y="962347"/>
            <a:ext cx="29327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2400" dirty="0" smtClean="0">
                <a:solidFill>
                  <a:schemeClr val="bg1"/>
                </a:solidFill>
                <a:latin typeface="Bahij Titr" panose="02040703060201020203" pitchFamily="18" charset="-78"/>
                <a:ea typeface="A nic" panose="02000500000000020002" pitchFamily="2" charset="-78"/>
                <a:cs typeface="Bahij Titr" panose="02040703060201020203" pitchFamily="18" charset="-78"/>
              </a:rPr>
              <a:t>یونیت(بدنه)</a:t>
            </a:r>
            <a:endParaRPr lang="en-US" sz="2400" dirty="0">
              <a:solidFill>
                <a:schemeClr val="bg1"/>
              </a:solidFill>
              <a:latin typeface="Bahij Titr" panose="02040703060201020203" pitchFamily="18" charset="-78"/>
              <a:ea typeface="A nic" panose="02000500000000020002" pitchFamily="2" charset="-78"/>
              <a:cs typeface="Bahij Titr" panose="02040703060201020203" pitchFamily="18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699" y="709960"/>
            <a:ext cx="2238375" cy="223837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cxnSp>
        <p:nvCxnSpPr>
          <p:cNvPr id="8" name="Straight Arrow Connector 7"/>
          <p:cNvCxnSpPr/>
          <p:nvPr/>
        </p:nvCxnSpPr>
        <p:spPr>
          <a:xfrm flipH="1">
            <a:off x="2698595" y="1193179"/>
            <a:ext cx="3887595" cy="858645"/>
          </a:xfrm>
          <a:prstGeom prst="straightConnector1">
            <a:avLst/>
          </a:prstGeom>
          <a:ln w="28575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4868902" y="1740632"/>
            <a:ext cx="29327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2400" dirty="0" smtClean="0">
                <a:solidFill>
                  <a:schemeClr val="bg1"/>
                </a:solidFill>
                <a:latin typeface="Bahij Titr" panose="02040703060201020203" pitchFamily="18" charset="-78"/>
                <a:ea typeface="A nic" panose="02000500000000020002" pitchFamily="2" charset="-78"/>
                <a:cs typeface="Bahij Titr" panose="02040703060201020203" pitchFamily="18" charset="-78"/>
              </a:rPr>
              <a:t>درب کابینت</a:t>
            </a:r>
            <a:endParaRPr lang="en-US" sz="2400" dirty="0">
              <a:solidFill>
                <a:schemeClr val="bg1"/>
              </a:solidFill>
              <a:latin typeface="Bahij Titr" panose="02040703060201020203" pitchFamily="18" charset="-78"/>
              <a:ea typeface="A nic" panose="02000500000000020002" pitchFamily="2" charset="-78"/>
              <a:cs typeface="Bahij Titr" panose="02040703060201020203" pitchFamily="18" charset="-78"/>
            </a:endParaRPr>
          </a:p>
        </p:txBody>
      </p:sp>
      <p:cxnSp>
        <p:nvCxnSpPr>
          <p:cNvPr id="10" name="Straight Arrow Connector 9"/>
          <p:cNvCxnSpPr/>
          <p:nvPr/>
        </p:nvCxnSpPr>
        <p:spPr>
          <a:xfrm flipH="1">
            <a:off x="2398908" y="1971464"/>
            <a:ext cx="4187282" cy="575077"/>
          </a:xfrm>
          <a:prstGeom prst="straightConnector1">
            <a:avLst/>
          </a:prstGeom>
          <a:ln w="28575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4868902" y="2511322"/>
            <a:ext cx="29327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2400" dirty="0" smtClean="0">
                <a:solidFill>
                  <a:schemeClr val="bg1"/>
                </a:solidFill>
                <a:latin typeface="Bahij Titr" panose="02040703060201020203" pitchFamily="18" charset="-78"/>
                <a:ea typeface="A nic" panose="02000500000000020002" pitchFamily="2" charset="-78"/>
                <a:cs typeface="Bahij Titr" panose="02040703060201020203" pitchFamily="18" charset="-78"/>
              </a:rPr>
              <a:t>پایه</a:t>
            </a:r>
            <a:endParaRPr lang="en-US" sz="2400" dirty="0">
              <a:solidFill>
                <a:schemeClr val="bg1"/>
              </a:solidFill>
              <a:latin typeface="Bahij Titr" panose="02040703060201020203" pitchFamily="18" charset="-78"/>
              <a:ea typeface="A nic" panose="02000500000000020002" pitchFamily="2" charset="-78"/>
              <a:cs typeface="Bahij Titr" panose="02040703060201020203" pitchFamily="18" charset="-78"/>
            </a:endParaRPr>
          </a:p>
        </p:txBody>
      </p:sp>
      <p:cxnSp>
        <p:nvCxnSpPr>
          <p:cNvPr id="14" name="Straight Arrow Connector 13"/>
          <p:cNvCxnSpPr>
            <a:endCxn id="9" idx="3"/>
          </p:cNvCxnSpPr>
          <p:nvPr/>
        </p:nvCxnSpPr>
        <p:spPr>
          <a:xfrm flipH="1" flipV="1">
            <a:off x="7801674" y="1971465"/>
            <a:ext cx="669073" cy="1627476"/>
          </a:xfrm>
          <a:prstGeom prst="straightConnector1">
            <a:avLst/>
          </a:prstGeom>
          <a:ln w="1905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 flipH="1">
            <a:off x="1835886" y="2715520"/>
            <a:ext cx="5514163" cy="2926997"/>
          </a:xfrm>
          <a:prstGeom prst="straightConnector1">
            <a:avLst/>
          </a:prstGeom>
          <a:ln w="28575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>
            <a:endCxn id="13" idx="3"/>
          </p:cNvCxnSpPr>
          <p:nvPr/>
        </p:nvCxnSpPr>
        <p:spPr>
          <a:xfrm flipH="1" flipV="1">
            <a:off x="7801674" y="2742155"/>
            <a:ext cx="691375" cy="915444"/>
          </a:xfrm>
          <a:prstGeom prst="straightConnector1">
            <a:avLst/>
          </a:prstGeom>
          <a:ln w="1905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Picture 2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1966" y="4888921"/>
            <a:ext cx="2958413" cy="1305458"/>
          </a:xfrm>
          <a:prstGeom prst="rect">
            <a:avLst/>
          </a:prstGeom>
        </p:spPr>
      </p:pic>
      <p:cxnSp>
        <p:nvCxnSpPr>
          <p:cNvPr id="24" name="Straight Arrow Connector 23"/>
          <p:cNvCxnSpPr/>
          <p:nvPr/>
        </p:nvCxnSpPr>
        <p:spPr>
          <a:xfrm flipH="1">
            <a:off x="4846600" y="2742154"/>
            <a:ext cx="2503449" cy="1977788"/>
          </a:xfrm>
          <a:prstGeom prst="straightConnector1">
            <a:avLst/>
          </a:prstGeom>
          <a:ln w="28575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/>
          <p:nvPr/>
        </p:nvCxnSpPr>
        <p:spPr>
          <a:xfrm>
            <a:off x="7151143" y="3553706"/>
            <a:ext cx="221208" cy="2896106"/>
          </a:xfrm>
          <a:prstGeom prst="straightConnector1">
            <a:avLst/>
          </a:prstGeom>
          <a:ln w="28575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4868902" y="3169408"/>
            <a:ext cx="29327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2400" dirty="0" smtClean="0">
                <a:solidFill>
                  <a:schemeClr val="bg1"/>
                </a:solidFill>
                <a:latin typeface="Bahij Titr" panose="02040703060201020203" pitchFamily="18" charset="-78"/>
                <a:ea typeface="A nic" panose="02000500000000020002" pitchFamily="2" charset="-78"/>
                <a:cs typeface="Bahij Titr" panose="02040703060201020203" pitchFamily="18" charset="-78"/>
              </a:rPr>
              <a:t>پاخور</a:t>
            </a:r>
            <a:endParaRPr lang="en-US" sz="2400" dirty="0">
              <a:solidFill>
                <a:schemeClr val="bg1"/>
              </a:solidFill>
              <a:latin typeface="Bahij Titr" panose="02040703060201020203" pitchFamily="18" charset="-78"/>
              <a:ea typeface="A nic" panose="02000500000000020002" pitchFamily="2" charset="-78"/>
              <a:cs typeface="Bahij Titr" panose="02040703060201020203" pitchFamily="18" charset="-78"/>
            </a:endParaRPr>
          </a:p>
        </p:txBody>
      </p:sp>
      <p:cxnSp>
        <p:nvCxnSpPr>
          <p:cNvPr id="30" name="Straight Arrow Connector 29"/>
          <p:cNvCxnSpPr/>
          <p:nvPr/>
        </p:nvCxnSpPr>
        <p:spPr>
          <a:xfrm flipH="1" flipV="1">
            <a:off x="7812826" y="3372052"/>
            <a:ext cx="656410" cy="226889"/>
          </a:xfrm>
          <a:prstGeom prst="straightConnector1">
            <a:avLst/>
          </a:prstGeom>
          <a:ln w="1905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/>
          <p:cNvSpPr txBox="1"/>
          <p:nvPr/>
        </p:nvSpPr>
        <p:spPr>
          <a:xfrm>
            <a:off x="4803391" y="2109822"/>
            <a:ext cx="29327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2400" dirty="0" smtClean="0">
                <a:solidFill>
                  <a:schemeClr val="bg1"/>
                </a:solidFill>
                <a:latin typeface="Bahij Titr" panose="02040703060201020203" pitchFamily="18" charset="-78"/>
                <a:ea typeface="A nic" panose="02000500000000020002" pitchFamily="2" charset="-78"/>
                <a:cs typeface="Bahij Titr" panose="02040703060201020203" pitchFamily="18" charset="-78"/>
              </a:rPr>
              <a:t>صفحه</a:t>
            </a:r>
            <a:endParaRPr lang="en-US" sz="2400" dirty="0">
              <a:solidFill>
                <a:schemeClr val="bg1"/>
              </a:solidFill>
              <a:latin typeface="Bahij Titr" panose="02040703060201020203" pitchFamily="18" charset="-78"/>
              <a:ea typeface="A nic" panose="02000500000000020002" pitchFamily="2" charset="-78"/>
              <a:cs typeface="Bahij Titr" panose="02040703060201020203" pitchFamily="18" charset="-78"/>
            </a:endParaRPr>
          </a:p>
        </p:txBody>
      </p:sp>
      <p:cxnSp>
        <p:nvCxnSpPr>
          <p:cNvPr id="38" name="Straight Arrow Connector 37"/>
          <p:cNvCxnSpPr/>
          <p:nvPr/>
        </p:nvCxnSpPr>
        <p:spPr>
          <a:xfrm flipH="1" flipV="1">
            <a:off x="7706889" y="2407590"/>
            <a:ext cx="793129" cy="1240369"/>
          </a:xfrm>
          <a:prstGeom prst="straightConnector1">
            <a:avLst/>
          </a:prstGeom>
          <a:ln w="1905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41"/>
          <p:cNvCxnSpPr/>
          <p:nvPr/>
        </p:nvCxnSpPr>
        <p:spPr>
          <a:xfrm flipH="1">
            <a:off x="2013551" y="2324824"/>
            <a:ext cx="5029782" cy="2676935"/>
          </a:xfrm>
          <a:prstGeom prst="straightConnector1">
            <a:avLst/>
          </a:prstGeom>
          <a:ln w="28575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36195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9" grpId="0"/>
      <p:bldP spid="13" grpId="0"/>
      <p:bldP spid="29" grpId="0"/>
      <p:bldP spid="3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701883" y="3374818"/>
            <a:ext cx="29327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2400" dirty="0" smtClean="0">
                <a:solidFill>
                  <a:schemeClr val="bg1"/>
                </a:solidFill>
                <a:latin typeface="A nic" panose="02000500000000020002" pitchFamily="2" charset="-78"/>
                <a:ea typeface="A nic" panose="02000500000000020002" pitchFamily="2" charset="-78"/>
                <a:cs typeface="A nic" panose="02000500000000020002" pitchFamily="2" charset="-78"/>
              </a:rPr>
              <a:t>2-دیواری</a:t>
            </a:r>
            <a:endParaRPr lang="en-US" sz="2400" dirty="0">
              <a:solidFill>
                <a:schemeClr val="bg1"/>
              </a:solidFill>
              <a:latin typeface="A nic" panose="02000500000000020002" pitchFamily="2" charset="-78"/>
              <a:ea typeface="A nic" panose="02000500000000020002" pitchFamily="2" charset="-78"/>
              <a:cs typeface="A nic" panose="02000500000000020002" pitchFamily="2" charset="-78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857751" y="1597967"/>
            <a:ext cx="29327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2400" dirty="0" smtClean="0">
                <a:solidFill>
                  <a:schemeClr val="bg1"/>
                </a:solidFill>
                <a:latin typeface="Bahij Titr" panose="02040703060201020203" pitchFamily="18" charset="-78"/>
                <a:ea typeface="A nic" panose="02000500000000020002" pitchFamily="2" charset="-78"/>
                <a:cs typeface="Bahij Titr" panose="02040703060201020203" pitchFamily="18" charset="-78"/>
              </a:rPr>
              <a:t>زیرچراغی</a:t>
            </a:r>
            <a:endParaRPr lang="en-US" sz="2400" dirty="0">
              <a:solidFill>
                <a:schemeClr val="bg1"/>
              </a:solidFill>
              <a:latin typeface="Bahij Titr" panose="02040703060201020203" pitchFamily="18" charset="-78"/>
              <a:ea typeface="A nic" panose="02000500000000020002" pitchFamily="2" charset="-78"/>
              <a:cs typeface="Bahij Titr" panose="02040703060201020203" pitchFamily="18" charset="-78"/>
            </a:endParaRPr>
          </a:p>
        </p:txBody>
      </p:sp>
      <p:cxnSp>
        <p:nvCxnSpPr>
          <p:cNvPr id="5" name="Straight Arrow Connector 4"/>
          <p:cNvCxnSpPr>
            <a:endCxn id="4" idx="3"/>
          </p:cNvCxnSpPr>
          <p:nvPr/>
        </p:nvCxnSpPr>
        <p:spPr>
          <a:xfrm flipH="1" flipV="1">
            <a:off x="7790523" y="1828800"/>
            <a:ext cx="499224" cy="1767124"/>
          </a:xfrm>
          <a:prstGeom prst="straightConnector1">
            <a:avLst/>
          </a:prstGeom>
          <a:ln w="1905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5641" y="2712362"/>
            <a:ext cx="3565939" cy="35659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325" y="800791"/>
            <a:ext cx="2895495" cy="28954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cxnSp>
        <p:nvCxnSpPr>
          <p:cNvPr id="11" name="Straight Arrow Connector 10"/>
          <p:cNvCxnSpPr/>
          <p:nvPr/>
        </p:nvCxnSpPr>
        <p:spPr>
          <a:xfrm flipH="1">
            <a:off x="2888166" y="1828800"/>
            <a:ext cx="3813717" cy="401444"/>
          </a:xfrm>
          <a:prstGeom prst="straightConnector1">
            <a:avLst/>
          </a:prstGeom>
          <a:ln w="28575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 flipH="1">
            <a:off x="4204010" y="1825455"/>
            <a:ext cx="2443514" cy="3014174"/>
          </a:xfrm>
          <a:prstGeom prst="straightConnector1">
            <a:avLst/>
          </a:prstGeom>
          <a:ln w="28575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 flipH="1">
            <a:off x="7790523" y="3592579"/>
            <a:ext cx="499224" cy="378624"/>
          </a:xfrm>
          <a:prstGeom prst="straightConnector1">
            <a:avLst/>
          </a:prstGeom>
          <a:ln w="1905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4837177" y="3711933"/>
            <a:ext cx="29327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2400" dirty="0" smtClean="0">
                <a:solidFill>
                  <a:schemeClr val="bg1"/>
                </a:solidFill>
                <a:latin typeface="Bahij Titr" panose="02040703060201020203" pitchFamily="18" charset="-78"/>
                <a:ea typeface="A nic" panose="02000500000000020002" pitchFamily="2" charset="-78"/>
                <a:cs typeface="Bahij Titr" panose="02040703060201020203" pitchFamily="18" charset="-78"/>
              </a:rPr>
              <a:t>تاج</a:t>
            </a:r>
            <a:endParaRPr lang="en-US" sz="2400" dirty="0">
              <a:solidFill>
                <a:schemeClr val="bg1"/>
              </a:solidFill>
              <a:latin typeface="Bahij Titr" panose="02040703060201020203" pitchFamily="18" charset="-78"/>
              <a:ea typeface="A nic" panose="02000500000000020002" pitchFamily="2" charset="-78"/>
              <a:cs typeface="Bahij Titr" panose="02040703060201020203" pitchFamily="18" charset="-78"/>
            </a:endParaRPr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4774" y="4552940"/>
            <a:ext cx="2005361" cy="200536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cxnSp>
        <p:nvCxnSpPr>
          <p:cNvPr id="23" name="Straight Arrow Connector 22"/>
          <p:cNvCxnSpPr/>
          <p:nvPr/>
        </p:nvCxnSpPr>
        <p:spPr>
          <a:xfrm flipH="1">
            <a:off x="6917627" y="4048533"/>
            <a:ext cx="383638" cy="668433"/>
          </a:xfrm>
          <a:prstGeom prst="straightConnector1">
            <a:avLst/>
          </a:prstGeom>
          <a:ln w="28575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91020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26835" y="828637"/>
            <a:ext cx="29327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2800" dirty="0" smtClean="0">
                <a:solidFill>
                  <a:schemeClr val="bg1"/>
                </a:solidFill>
                <a:latin typeface="Bahij Titr" panose="02040703060201020203" pitchFamily="18" charset="-78"/>
                <a:ea typeface="A nic" panose="02000500000000020002" pitchFamily="2" charset="-78"/>
                <a:cs typeface="Bahij Titr" panose="02040703060201020203" pitchFamily="18" charset="-78"/>
              </a:rPr>
              <a:t>دستگیره ها</a:t>
            </a:r>
            <a:endParaRPr lang="en-US" sz="2800" dirty="0">
              <a:solidFill>
                <a:schemeClr val="bg1"/>
              </a:solidFill>
              <a:latin typeface="Bahij Titr" panose="02040703060201020203" pitchFamily="18" charset="-78"/>
              <a:ea typeface="A nic" panose="02000500000000020002" pitchFamily="2" charset="-78"/>
              <a:cs typeface="Bahij Titr" panose="02040703060201020203" pitchFamily="18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307" y="2036957"/>
            <a:ext cx="3068444" cy="306844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cxnSp>
        <p:nvCxnSpPr>
          <p:cNvPr id="4" name="Straight Arrow Connector 3"/>
          <p:cNvCxnSpPr/>
          <p:nvPr/>
        </p:nvCxnSpPr>
        <p:spPr>
          <a:xfrm flipH="1">
            <a:off x="1906860" y="1773044"/>
            <a:ext cx="1839950" cy="2219093"/>
          </a:xfrm>
          <a:prstGeom prst="straightConnector1">
            <a:avLst/>
          </a:prstGeom>
          <a:ln w="28575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360449" y="1333874"/>
            <a:ext cx="29327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2400" dirty="0" smtClean="0">
                <a:solidFill>
                  <a:srgbClr val="FFC000"/>
                </a:solidFill>
                <a:latin typeface="A Thuluth" pitchFamily="2" charset="-78"/>
                <a:ea typeface="A nic" panose="02000500000000020002" pitchFamily="2" charset="-78"/>
                <a:cs typeface="A Thuluth" pitchFamily="2" charset="-78"/>
              </a:rPr>
              <a:t>روکار</a:t>
            </a:r>
            <a:endParaRPr lang="en-US" sz="2400" dirty="0">
              <a:solidFill>
                <a:srgbClr val="FFC000"/>
              </a:solidFill>
              <a:latin typeface="A Thuluth" pitchFamily="2" charset="-78"/>
              <a:ea typeface="A nic" panose="02000500000000020002" pitchFamily="2" charset="-78"/>
              <a:cs typeface="A Thuluth" pitchFamily="2" charset="-78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746810" y="1369839"/>
            <a:ext cx="29327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2400" dirty="0" smtClean="0">
                <a:solidFill>
                  <a:srgbClr val="FFC000"/>
                </a:solidFill>
                <a:latin typeface="A Thuluth" pitchFamily="2" charset="-78"/>
                <a:ea typeface="A nic" panose="02000500000000020002" pitchFamily="2" charset="-78"/>
                <a:cs typeface="A Thuluth" pitchFamily="2" charset="-78"/>
              </a:rPr>
              <a:t>توکار</a:t>
            </a:r>
            <a:endParaRPr lang="en-US" sz="2400" dirty="0">
              <a:solidFill>
                <a:srgbClr val="FFC000"/>
              </a:solidFill>
              <a:latin typeface="A Thuluth" pitchFamily="2" charset="-78"/>
              <a:ea typeface="A nic" panose="02000500000000020002" pitchFamily="2" charset="-78"/>
              <a:cs typeface="A Thuluth" pitchFamily="2" charset="-78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7391" y="2036957"/>
            <a:ext cx="2559204" cy="383880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cxnSp>
        <p:nvCxnSpPr>
          <p:cNvPr id="10" name="Straight Arrow Connector 9"/>
          <p:cNvCxnSpPr/>
          <p:nvPr/>
        </p:nvCxnSpPr>
        <p:spPr>
          <a:xfrm>
            <a:off x="6389649" y="1867469"/>
            <a:ext cx="1694985" cy="2715682"/>
          </a:xfrm>
          <a:prstGeom prst="straightConnector1">
            <a:avLst/>
          </a:prstGeom>
          <a:ln w="28575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" b="10217"/>
          <a:stretch/>
        </p:blipFill>
        <p:spPr>
          <a:xfrm>
            <a:off x="3859971" y="4340377"/>
            <a:ext cx="2833549" cy="1697496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3304942" y="2688645"/>
            <a:ext cx="29327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2400" dirty="0" smtClean="0">
                <a:solidFill>
                  <a:srgbClr val="FFC000"/>
                </a:solidFill>
                <a:latin typeface="A Thuluth" pitchFamily="2" charset="-78"/>
                <a:ea typeface="A nic" panose="02000500000000020002" pitchFamily="2" charset="-78"/>
                <a:cs typeface="A Thuluth" pitchFamily="2" charset="-78"/>
              </a:rPr>
              <a:t>تاچ(بدون دستگیره)</a:t>
            </a:r>
            <a:endParaRPr lang="en-US" sz="2400" dirty="0">
              <a:solidFill>
                <a:srgbClr val="FFC000"/>
              </a:solidFill>
              <a:latin typeface="A Thuluth" pitchFamily="2" charset="-78"/>
              <a:ea typeface="A nic" panose="02000500000000020002" pitchFamily="2" charset="-78"/>
              <a:cs typeface="A Thuluth" pitchFamily="2" charset="-78"/>
            </a:endParaRPr>
          </a:p>
        </p:txBody>
      </p:sp>
      <p:cxnSp>
        <p:nvCxnSpPr>
          <p:cNvPr id="16" name="Straight Arrow Connector 15"/>
          <p:cNvCxnSpPr/>
          <p:nvPr/>
        </p:nvCxnSpPr>
        <p:spPr>
          <a:xfrm>
            <a:off x="5408341" y="3150310"/>
            <a:ext cx="19865" cy="1157880"/>
          </a:xfrm>
          <a:prstGeom prst="straightConnector1">
            <a:avLst/>
          </a:prstGeom>
          <a:ln w="28575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35957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8" grpId="0"/>
      <p:bldP spid="13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366</TotalTime>
  <Words>441</Words>
  <Application>Microsoft Office PowerPoint</Application>
  <PresentationFormat>A4 Paper (210x297 mm)</PresentationFormat>
  <Paragraphs>133</Paragraphs>
  <Slides>24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42" baseType="lpstr">
      <vt:lpstr>2  Badr</vt:lpstr>
      <vt:lpstr>A Ghasem</vt:lpstr>
      <vt:lpstr>A nic</vt:lpstr>
      <vt:lpstr>A Shams</vt:lpstr>
      <vt:lpstr>A Thuluth</vt:lpstr>
      <vt:lpstr>Arial</vt:lpstr>
      <vt:lpstr>Aviny</vt:lpstr>
      <vt:lpstr>Bahij Titr</vt:lpstr>
      <vt:lpstr>Calibri</vt:lpstr>
      <vt:lpstr>Calibri Light</vt:lpstr>
      <vt:lpstr>IRANSans</vt:lpstr>
      <vt:lpstr>IRANSans Medium</vt:lpstr>
      <vt:lpstr>MRT_Donia</vt:lpstr>
      <vt:lpstr>rahrovan</vt:lpstr>
      <vt:lpstr>Times New Roman</vt:lpstr>
      <vt:lpstr>Wingdings</vt:lpstr>
      <vt:lpstr>Yekan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admin</cp:lastModifiedBy>
  <cp:revision>50</cp:revision>
  <dcterms:created xsi:type="dcterms:W3CDTF">2019-12-20T07:25:07Z</dcterms:created>
  <dcterms:modified xsi:type="dcterms:W3CDTF">2019-12-20T15:55:05Z</dcterms:modified>
</cp:coreProperties>
</file>